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CC00"/>
    <a:srgbClr val="660066"/>
    <a:srgbClr val="FF9900"/>
    <a:srgbClr val="33CC33"/>
    <a:srgbClr val="A630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540384-CF4D-480B-873F-C9E2F13C59D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2062492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40384-CF4D-480B-873F-C9E2F13C59D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92336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40384-CF4D-480B-873F-C9E2F13C59D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126032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40384-CF4D-480B-873F-C9E2F13C59D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225464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540384-CF4D-480B-873F-C9E2F13C59D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3440552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540384-CF4D-480B-873F-C9E2F13C59D3}"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241772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540384-CF4D-480B-873F-C9E2F13C59D3}"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2822462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540384-CF4D-480B-873F-C9E2F13C59D3}"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26790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40384-CF4D-480B-873F-C9E2F13C59D3}"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316615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540384-CF4D-480B-873F-C9E2F13C59D3}"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11314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540384-CF4D-480B-873F-C9E2F13C59D3}"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05119-289F-4EA9-BC69-1BC575B684F8}" type="slidenum">
              <a:rPr lang="en-US" smtClean="0"/>
              <a:t>‹#›</a:t>
            </a:fld>
            <a:endParaRPr lang="en-US"/>
          </a:p>
        </p:txBody>
      </p:sp>
    </p:spTree>
    <p:extLst>
      <p:ext uri="{BB962C8B-B14F-4D97-AF65-F5344CB8AC3E}">
        <p14:creationId xmlns:p14="http://schemas.microsoft.com/office/powerpoint/2010/main" val="323125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40384-CF4D-480B-873F-C9E2F13C59D3}" type="datetimeFigureOut">
              <a:rPr lang="en-US" smtClean="0"/>
              <a:t>5/1/2020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05119-289F-4EA9-BC69-1BC575B684F8}" type="slidenum">
              <a:rPr lang="en-US" smtClean="0"/>
              <a:t>‹#›</a:t>
            </a:fld>
            <a:endParaRPr lang="en-US"/>
          </a:p>
        </p:txBody>
      </p:sp>
    </p:spTree>
    <p:extLst>
      <p:ext uri="{BB962C8B-B14F-4D97-AF65-F5344CB8AC3E}">
        <p14:creationId xmlns:p14="http://schemas.microsoft.com/office/powerpoint/2010/main" val="385826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0.png"/><Relationship Id="rId3" Type="http://schemas.openxmlformats.org/officeDocument/2006/relationships/image" Target="../media/image55.png"/><Relationship Id="rId7" Type="http://schemas.openxmlformats.org/officeDocument/2006/relationships/image" Target="../media/image59.png"/><Relationship Id="rId2" Type="http://schemas.openxmlformats.org/officeDocument/2006/relationships/image" Target="../media/image54.png"/><Relationship Id="rId1" Type="http://schemas.openxmlformats.org/officeDocument/2006/relationships/slideLayout" Target="../slideLayouts/slideLayout7.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00.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2.png"/><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17.png"/><Relationship Id="rId5" Type="http://schemas.openxmlformats.org/officeDocument/2006/relationships/image" Target="../media/image14.png"/><Relationship Id="rId10" Type="http://schemas.openxmlformats.org/officeDocument/2006/relationships/image" Target="../media/image16.png"/><Relationship Id="rId4" Type="http://schemas.openxmlformats.org/officeDocument/2006/relationships/image" Target="../media/image13.png"/><Relationship Id="rId9" Type="http://schemas.openxmlformats.org/officeDocument/2006/relationships/image" Target="../media/image150.png"/></Relationships>
</file>

<file path=ppt/slides/_rels/slide5.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png"/><Relationship Id="rId1" Type="http://schemas.openxmlformats.org/officeDocument/2006/relationships/slideLayout" Target="../slideLayouts/slideLayout7.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8.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image" Target="../media/image38.png"/><Relationship Id="rId1" Type="http://schemas.openxmlformats.org/officeDocument/2006/relationships/slideLayout" Target="../slideLayouts/slideLayout7.xml"/><Relationship Id="rId6" Type="http://schemas.openxmlformats.org/officeDocument/2006/relationships/image" Target="../media/image42.png"/><Relationship Id="rId11" Type="http://schemas.openxmlformats.org/officeDocument/2006/relationships/image" Target="../media/image47.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s>
</file>

<file path=ppt/slides/_rels/slide9.xml.rels><?xml version="1.0" encoding="UTF-8" standalone="yes"?>
<Relationships xmlns="http://schemas.openxmlformats.org/package/2006/relationships"><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image" Target="../media/image48.png"/><Relationship Id="rId1" Type="http://schemas.openxmlformats.org/officeDocument/2006/relationships/slideLayout" Target="../slideLayouts/slideLayout7.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636"/>
            <a:ext cx="2143125" cy="2133600"/>
          </a:xfrm>
          <a:prstGeom prst="rect">
            <a:avLst/>
          </a:prstGeom>
        </p:spPr>
      </p:pic>
      <p:sp>
        <p:nvSpPr>
          <p:cNvPr id="6" name="Title 1">
            <a:extLst>
              <a:ext uri="{FF2B5EF4-FFF2-40B4-BE49-F238E27FC236}">
                <a16:creationId xmlns:a16="http://schemas.microsoft.com/office/drawing/2014/main" xmlns="" id="{9063DDFC-BCEB-41A8-B26C-B9FDB81D5489}"/>
              </a:ext>
            </a:extLst>
          </p:cNvPr>
          <p:cNvSpPr>
            <a:spLocks noGrp="1"/>
          </p:cNvSpPr>
          <p:nvPr>
            <p:ph type="ctrTitle"/>
          </p:nvPr>
        </p:nvSpPr>
        <p:spPr>
          <a:xfrm>
            <a:off x="2498637" y="2481771"/>
            <a:ext cx="7116418" cy="1798224"/>
          </a:xfrm>
          <a:solidFill>
            <a:schemeClr val="bg1">
              <a:lumMod val="85000"/>
            </a:schemeClr>
          </a:solidFill>
          <a:effectLst>
            <a:softEdge rad="63500"/>
          </a:effectLst>
        </p:spPr>
        <p:style>
          <a:lnRef idx="1">
            <a:schemeClr val="accent2"/>
          </a:lnRef>
          <a:fillRef idx="2">
            <a:schemeClr val="accent2"/>
          </a:fillRef>
          <a:effectRef idx="1">
            <a:schemeClr val="accent2"/>
          </a:effectRef>
          <a:fontRef idx="minor">
            <a:schemeClr val="dk1"/>
          </a:fontRef>
        </p:style>
        <p:txBody>
          <a:bodyPr>
            <a:noAutofit/>
          </a:bodyPr>
          <a:lstStyle/>
          <a:p>
            <a:r>
              <a:rPr lang="en-US" sz="7200" b="1" dirty="0" smtClean="0">
                <a:solidFill>
                  <a:srgbClr val="FF0000"/>
                </a:solidFill>
              </a:rPr>
              <a:t>Kinetic Theory </a:t>
            </a:r>
            <a:br>
              <a:rPr lang="en-US" sz="7200" b="1" dirty="0" smtClean="0">
                <a:solidFill>
                  <a:srgbClr val="FF0000"/>
                </a:solidFill>
              </a:rPr>
            </a:br>
            <a:r>
              <a:rPr lang="en-US" sz="4400" b="1" dirty="0" smtClean="0">
                <a:solidFill>
                  <a:srgbClr val="FF0000"/>
                </a:solidFill>
              </a:rPr>
              <a:t>(Part 3)</a:t>
            </a:r>
            <a:endParaRPr lang="en-US" sz="5400" b="1" dirty="0">
              <a:solidFill>
                <a:srgbClr val="FF0000"/>
              </a:solidFill>
            </a:endParaRPr>
          </a:p>
        </p:txBody>
      </p:sp>
      <p:sp>
        <p:nvSpPr>
          <p:cNvPr id="9" name="TextBox 8"/>
          <p:cNvSpPr txBox="1"/>
          <p:nvPr/>
        </p:nvSpPr>
        <p:spPr>
          <a:xfrm>
            <a:off x="2498637" y="4584879"/>
            <a:ext cx="7116418" cy="1346010"/>
          </a:xfrm>
          <a:prstGeom prst="rect">
            <a:avLst/>
          </a:prstGeom>
          <a:noFill/>
        </p:spPr>
        <p:txBody>
          <a:bodyPr wrap="square" rtlCol="0">
            <a:spAutoFit/>
          </a:bodyPr>
          <a:lstStyle/>
          <a:p>
            <a:pPr lvl="0" algn="ctr">
              <a:lnSpc>
                <a:spcPct val="90000"/>
              </a:lnSpc>
              <a:spcBef>
                <a:spcPts val="1000"/>
              </a:spcBef>
              <a:defRPr/>
            </a:pPr>
            <a:r>
              <a:rPr lang="en-US" sz="2400" b="1" dirty="0">
                <a:solidFill>
                  <a:schemeClr val="accent1">
                    <a:lumMod val="75000"/>
                  </a:schemeClr>
                </a:solidFill>
                <a:effectLst>
                  <a:outerShdw blurRad="38100" dist="38100" dir="2700000" algn="tl">
                    <a:srgbClr val="000000">
                      <a:alpha val="43137"/>
                    </a:srgbClr>
                  </a:outerShdw>
                </a:effectLst>
              </a:rPr>
              <a:t>By</a:t>
            </a:r>
          </a:p>
          <a:p>
            <a:pPr lvl="0" algn="ctr">
              <a:lnSpc>
                <a:spcPct val="90000"/>
              </a:lnSpc>
              <a:spcBef>
                <a:spcPts val="1000"/>
              </a:spcBef>
              <a:defRPr/>
            </a:pPr>
            <a:r>
              <a:rPr lang="en-US" sz="2400" b="1" dirty="0">
                <a:solidFill>
                  <a:schemeClr val="accent1">
                    <a:lumMod val="75000"/>
                  </a:schemeClr>
                </a:solidFill>
                <a:effectLst>
                  <a:outerShdw blurRad="38100" dist="38100" dir="2700000" algn="tl">
                    <a:srgbClr val="000000">
                      <a:alpha val="43137"/>
                    </a:srgbClr>
                  </a:outerShdw>
                </a:effectLst>
              </a:rPr>
              <a:t>Dr. Rozina Chaudhary</a:t>
            </a:r>
          </a:p>
          <a:p>
            <a:pPr lvl="0" algn="ctr">
              <a:lnSpc>
                <a:spcPct val="90000"/>
              </a:lnSpc>
              <a:spcBef>
                <a:spcPts val="1000"/>
              </a:spcBef>
              <a:defRPr/>
            </a:pPr>
            <a:r>
              <a:rPr lang="en-US" sz="2400" b="1" dirty="0">
                <a:solidFill>
                  <a:srgbClr val="7030A0"/>
                </a:solidFill>
                <a:effectLst>
                  <a:outerShdw blurRad="38100" dist="38100" dir="2700000" algn="tl">
                    <a:srgbClr val="000000">
                      <a:alpha val="43137"/>
                    </a:srgbClr>
                  </a:outerShdw>
                </a:effectLst>
              </a:rPr>
              <a:t>Lahore College For Women University, Lahore.</a:t>
            </a:r>
          </a:p>
        </p:txBody>
      </p:sp>
    </p:spTree>
    <p:extLst>
      <p:ext uri="{BB962C8B-B14F-4D97-AF65-F5344CB8AC3E}">
        <p14:creationId xmlns:p14="http://schemas.microsoft.com/office/powerpoint/2010/main" val="4147283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343956" y="154546"/>
                <a:ext cx="6903076" cy="5550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pt-BR" sz="2200" i="1" smtClean="0">
                              <a:solidFill>
                                <a:srgbClr val="00B050"/>
                              </a:solidFill>
                              <a:latin typeface="Cambria Math" panose="02040503050406030204" pitchFamily="18" charset="0"/>
                            </a:rPr>
                          </m:ctrlPr>
                        </m:sSupPr>
                        <m:e>
                          <m:d>
                            <m:dPr>
                              <m:ctrlPr>
                                <a:rPr lang="pt-BR" sz="2200" i="1">
                                  <a:solidFill>
                                    <a:srgbClr val="00B050"/>
                                  </a:solidFill>
                                  <a:latin typeface="Cambria Math" panose="02040503050406030204" pitchFamily="18" charset="0"/>
                                </a:rPr>
                              </m:ctrlPr>
                            </m:dPr>
                            <m:e>
                              <m:r>
                                <a:rPr lang="pt-BR" sz="2200" i="1">
                                  <a:solidFill>
                                    <a:srgbClr val="00B050"/>
                                  </a:solidFill>
                                  <a:latin typeface="Cambria Math" panose="02040503050406030204" pitchFamily="18" charset="0"/>
                                </a:rPr>
                                <m:t>1+</m:t>
                              </m:r>
                              <m:r>
                                <a:rPr lang="en-US" sz="2200" i="1">
                                  <a:solidFill>
                                    <a:srgbClr val="00B050"/>
                                  </a:solidFill>
                                  <a:latin typeface="Cambria Math" panose="02040503050406030204" pitchFamily="18" charset="0"/>
                                </a:rPr>
                                <m:t>12</m:t>
                              </m:r>
                              <m:sSup>
                                <m:sSupPr>
                                  <m:ctrlPr>
                                    <a:rPr lang="en-US" sz="2200" i="1">
                                      <a:solidFill>
                                        <a:srgbClr val="00B050"/>
                                      </a:solidFill>
                                      <a:latin typeface="Cambria Math" panose="02040503050406030204" pitchFamily="18" charset="0"/>
                                    </a:rPr>
                                  </m:ctrlPr>
                                </m:sSupPr>
                                <m:e>
                                  <m:r>
                                    <a:rPr lang="en-US" sz="2200" i="1">
                                      <a:solidFill>
                                        <a:srgbClr val="00B050"/>
                                      </a:solidFill>
                                      <a:latin typeface="Cambria Math" panose="02040503050406030204" pitchFamily="18" charset="0"/>
                                    </a:rPr>
                                    <m:t>𝑘</m:t>
                                  </m:r>
                                </m:e>
                                <m:sup>
                                  <m:r>
                                    <a:rPr lang="en-US" sz="2200" i="1">
                                      <a:solidFill>
                                        <a:srgbClr val="00B050"/>
                                      </a:solidFill>
                                      <a:latin typeface="Cambria Math" panose="02040503050406030204" pitchFamily="18" charset="0"/>
                                    </a:rPr>
                                    <m:t>2</m:t>
                                  </m:r>
                                </m:sup>
                              </m:sSup>
                              <m:sSubSup>
                                <m:sSubSupPr>
                                  <m:ctrlPr>
                                    <a:rPr lang="el-GR" sz="2200" i="1">
                                      <a:solidFill>
                                        <a:srgbClr val="00B050"/>
                                      </a:solidFill>
                                      <a:latin typeface="Cambria Math" panose="02040503050406030204" pitchFamily="18" charset="0"/>
                                      <a:ea typeface="Cambria Math" panose="02040503050406030204" pitchFamily="18" charset="0"/>
                                    </a:rPr>
                                  </m:ctrlPr>
                                </m:sSubSupPr>
                                <m:e>
                                  <m:r>
                                    <m:rPr>
                                      <m:sty m:val="p"/>
                                    </m:rPr>
                                    <a:rPr lang="el-GR" sz="2200" i="1">
                                      <a:solidFill>
                                        <a:srgbClr val="00B050"/>
                                      </a:solidFill>
                                      <a:latin typeface="Cambria Math" panose="02040503050406030204" pitchFamily="18" charset="0"/>
                                      <a:ea typeface="Cambria Math" panose="02040503050406030204" pitchFamily="18" charset="0"/>
                                    </a:rPr>
                                    <m:t>λ</m:t>
                                  </m:r>
                                </m:e>
                                <m:sub>
                                  <m:r>
                                    <a:rPr lang="en-US" sz="2200" i="1">
                                      <a:solidFill>
                                        <a:srgbClr val="00B050"/>
                                      </a:solidFill>
                                      <a:latin typeface="Cambria Math" panose="02040503050406030204" pitchFamily="18" charset="0"/>
                                      <a:ea typeface="Cambria Math" panose="02040503050406030204" pitchFamily="18" charset="0"/>
                                    </a:rPr>
                                    <m:t>𝑑𝑒</m:t>
                                  </m:r>
                                </m:sub>
                                <m:sup>
                                  <m:r>
                                    <a:rPr lang="en-US" sz="2200" i="1">
                                      <a:solidFill>
                                        <a:srgbClr val="00B050"/>
                                      </a:solidFill>
                                      <a:latin typeface="Cambria Math" panose="02040503050406030204" pitchFamily="18" charset="0"/>
                                      <a:ea typeface="Cambria Math" panose="02040503050406030204" pitchFamily="18" charset="0"/>
                                    </a:rPr>
                                    <m:t>2</m:t>
                                  </m:r>
                                </m:sup>
                              </m:sSubSup>
                            </m:e>
                          </m:d>
                        </m:e>
                        <m:sup>
                          <m:r>
                            <a:rPr lang="en-US" sz="2200" i="1">
                              <a:solidFill>
                                <a:srgbClr val="00B050"/>
                              </a:solidFill>
                              <a:latin typeface="Cambria Math" panose="02040503050406030204" pitchFamily="18" charset="0"/>
                            </a:rPr>
                            <m:t>1/2</m:t>
                          </m:r>
                        </m:sup>
                      </m:sSup>
                      <m:r>
                        <a:rPr lang="pt-BR" sz="2200" i="1">
                          <a:solidFill>
                            <a:srgbClr val="00B050"/>
                          </a:solidFill>
                          <a:latin typeface="Cambria Math" panose="02040503050406030204" pitchFamily="18" charset="0"/>
                        </a:rPr>
                        <m:t>=1+</m:t>
                      </m:r>
                      <m:r>
                        <a:rPr lang="en-US" sz="2200" b="0" i="1" smtClean="0">
                          <a:solidFill>
                            <a:srgbClr val="00B050"/>
                          </a:solidFill>
                          <a:latin typeface="Cambria Math" panose="02040503050406030204" pitchFamily="18" charset="0"/>
                        </a:rPr>
                        <m:t>6</m:t>
                      </m:r>
                      <m:sSup>
                        <m:sSupPr>
                          <m:ctrlPr>
                            <a:rPr lang="en-US" sz="2200" i="1">
                              <a:solidFill>
                                <a:srgbClr val="00B050"/>
                              </a:solidFill>
                              <a:latin typeface="Cambria Math" panose="02040503050406030204" pitchFamily="18" charset="0"/>
                            </a:rPr>
                          </m:ctrlPr>
                        </m:sSupPr>
                        <m:e>
                          <m:r>
                            <a:rPr lang="en-US" sz="2200" i="1">
                              <a:solidFill>
                                <a:srgbClr val="00B050"/>
                              </a:solidFill>
                              <a:latin typeface="Cambria Math" panose="02040503050406030204" pitchFamily="18" charset="0"/>
                            </a:rPr>
                            <m:t>𝑘</m:t>
                          </m:r>
                        </m:e>
                        <m:sup>
                          <m:r>
                            <a:rPr lang="en-US" sz="2200" i="1">
                              <a:solidFill>
                                <a:srgbClr val="00B050"/>
                              </a:solidFill>
                              <a:latin typeface="Cambria Math" panose="02040503050406030204" pitchFamily="18" charset="0"/>
                            </a:rPr>
                            <m:t>2</m:t>
                          </m:r>
                        </m:sup>
                      </m:sSup>
                      <m:sSubSup>
                        <m:sSubSupPr>
                          <m:ctrlPr>
                            <a:rPr lang="el-GR" sz="2200" i="1">
                              <a:solidFill>
                                <a:srgbClr val="00B050"/>
                              </a:solidFill>
                              <a:latin typeface="Cambria Math" panose="02040503050406030204" pitchFamily="18" charset="0"/>
                              <a:ea typeface="Cambria Math" panose="02040503050406030204" pitchFamily="18" charset="0"/>
                            </a:rPr>
                          </m:ctrlPr>
                        </m:sSubSupPr>
                        <m:e>
                          <m:r>
                            <m:rPr>
                              <m:sty m:val="p"/>
                            </m:rPr>
                            <a:rPr lang="el-GR" sz="2200" i="1">
                              <a:solidFill>
                                <a:srgbClr val="00B050"/>
                              </a:solidFill>
                              <a:latin typeface="Cambria Math" panose="02040503050406030204" pitchFamily="18" charset="0"/>
                              <a:ea typeface="Cambria Math" panose="02040503050406030204" pitchFamily="18" charset="0"/>
                            </a:rPr>
                            <m:t>λ</m:t>
                          </m:r>
                        </m:e>
                        <m:sub>
                          <m:r>
                            <a:rPr lang="en-US" sz="2200" i="1">
                              <a:solidFill>
                                <a:srgbClr val="00B050"/>
                              </a:solidFill>
                              <a:latin typeface="Cambria Math" panose="02040503050406030204" pitchFamily="18" charset="0"/>
                              <a:ea typeface="Cambria Math" panose="02040503050406030204" pitchFamily="18" charset="0"/>
                            </a:rPr>
                            <m:t>𝑑𝑒</m:t>
                          </m:r>
                        </m:sub>
                        <m:sup>
                          <m:r>
                            <a:rPr lang="en-US" sz="2200" i="1">
                              <a:solidFill>
                                <a:srgbClr val="00B050"/>
                              </a:solidFill>
                              <a:latin typeface="Cambria Math" panose="02040503050406030204" pitchFamily="18" charset="0"/>
                              <a:ea typeface="Cambria Math" panose="02040503050406030204" pitchFamily="18" charset="0"/>
                            </a:rPr>
                            <m:t>2</m:t>
                          </m:r>
                        </m:sup>
                      </m:sSubSup>
                      <m:r>
                        <a:rPr lang="pt-BR" sz="2200" i="1">
                          <a:solidFill>
                            <a:srgbClr val="00B050"/>
                          </a:solidFill>
                          <a:latin typeface="Cambria Math" panose="02040503050406030204" pitchFamily="18" charset="0"/>
                        </a:rPr>
                        <m:t>+…</m:t>
                      </m:r>
                      <m:r>
                        <a:rPr lang="en-US" sz="2200" b="0" i="1" smtClean="0">
                          <a:solidFill>
                            <a:srgbClr val="00B050"/>
                          </a:solidFill>
                          <a:latin typeface="Cambria Math" panose="02040503050406030204" pitchFamily="18" charset="0"/>
                        </a:rPr>
                        <m:t>…</m:t>
                      </m:r>
                    </m:oMath>
                  </m:oMathPara>
                </a14:m>
                <a:endParaRPr lang="en-US" sz="2200" dirty="0">
                  <a:solidFill>
                    <a:srgbClr val="00B05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343956" y="154546"/>
                <a:ext cx="6903076" cy="555024"/>
              </a:xfrm>
              <a:prstGeom prst="rect">
                <a:avLst/>
              </a:prstGeom>
              <a:blipFill rotWithShape="0">
                <a:blip r:embed="rId2"/>
                <a:stretch>
                  <a:fillRect/>
                </a:stretch>
              </a:blipFill>
            </p:spPr>
            <p:txBody>
              <a:bodyPr/>
              <a:lstStyle/>
              <a:p>
                <a:r>
                  <a:rPr lang="en-US">
                    <a:noFill/>
                  </a:rPr>
                  <a:t> </a:t>
                </a:r>
              </a:p>
            </p:txBody>
          </p:sp>
        </mc:Fallback>
      </mc:AlternateContent>
      <p:sp>
        <p:nvSpPr>
          <p:cNvPr id="3" name="TextBox 2"/>
          <p:cNvSpPr txBox="1"/>
          <p:nvPr/>
        </p:nvSpPr>
        <p:spPr>
          <a:xfrm>
            <a:off x="721218" y="824248"/>
            <a:ext cx="8139448"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By putting these values in Eq. (20) we obtain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3"/>
              <p:cNvSpPr txBox="1"/>
              <p:nvPr/>
            </p:nvSpPr>
            <p:spPr>
              <a:xfrm>
                <a:off x="3309870" y="1285913"/>
                <a:ext cx="5280338" cy="4726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200" i="1" smtClean="0">
                              <a:solidFill>
                                <a:srgbClr val="FF6600"/>
                              </a:solidFill>
                              <a:latin typeface="Cambria Math" panose="02040503050406030204" pitchFamily="18" charset="0"/>
                            </a:rPr>
                          </m:ctrlPr>
                        </m:sSubSupPr>
                        <m:e>
                          <m:r>
                            <a:rPr lang="en-US" sz="2200" i="1">
                              <a:solidFill>
                                <a:srgbClr val="FF6600"/>
                              </a:solidFill>
                              <a:latin typeface="Cambria Math" panose="02040503050406030204" pitchFamily="18" charset="0"/>
                            </a:rPr>
                            <m:t>2</m:t>
                          </m:r>
                          <m:r>
                            <a:rPr lang="en-US" sz="2200" i="1">
                              <a:solidFill>
                                <a:srgbClr val="FF6600"/>
                              </a:solidFill>
                              <a:latin typeface="Cambria Math" panose="02040503050406030204" pitchFamily="18" charset="0"/>
                              <a:ea typeface="Cambria Math" panose="02040503050406030204" pitchFamily="18" charset="0"/>
                            </a:rPr>
                            <m:t>𝜔</m:t>
                          </m:r>
                        </m:e>
                        <m:sub>
                          <m:r>
                            <a:rPr lang="en-US" sz="2200" i="1">
                              <a:solidFill>
                                <a:srgbClr val="FF6600"/>
                              </a:solidFill>
                              <a:latin typeface="Cambria Math" panose="02040503050406030204" pitchFamily="18" charset="0"/>
                            </a:rPr>
                            <m:t>𝑟</m:t>
                          </m:r>
                        </m:sub>
                        <m:sup>
                          <m:r>
                            <a:rPr lang="en-US" sz="2200" i="1">
                              <a:solidFill>
                                <a:srgbClr val="FF6600"/>
                              </a:solidFill>
                              <a:latin typeface="Cambria Math" panose="02040503050406030204" pitchFamily="18" charset="0"/>
                            </a:rPr>
                            <m:t>2</m:t>
                          </m:r>
                        </m:sup>
                      </m:sSubSup>
                      <m:r>
                        <a:rPr lang="en-US" sz="2200">
                          <a:solidFill>
                            <a:srgbClr val="FF6600"/>
                          </a:solidFill>
                          <a:latin typeface="Cambria Math" panose="02040503050406030204" pitchFamily="18" charset="0"/>
                        </a:rPr>
                        <m:t>=</m:t>
                      </m:r>
                      <m:sSubSup>
                        <m:sSubSupPr>
                          <m:ctrlPr>
                            <a:rPr lang="en-US" sz="2200" i="1">
                              <a:solidFill>
                                <a:srgbClr val="FF6600"/>
                              </a:solidFill>
                              <a:latin typeface="Cambria Math" panose="02040503050406030204" pitchFamily="18" charset="0"/>
                            </a:rPr>
                          </m:ctrlPr>
                        </m:sSubSupPr>
                        <m:e>
                          <m:r>
                            <a:rPr lang="en-US" sz="2200" i="1">
                              <a:solidFill>
                                <a:srgbClr val="FF6600"/>
                              </a:solidFill>
                              <a:latin typeface="Cambria Math" panose="02040503050406030204" pitchFamily="18" charset="0"/>
                              <a:ea typeface="Cambria Math" panose="02040503050406030204" pitchFamily="18" charset="0"/>
                            </a:rPr>
                            <m:t>𝜔</m:t>
                          </m:r>
                        </m:e>
                        <m:sub>
                          <m:r>
                            <a:rPr lang="en-US" sz="2200" i="1">
                              <a:solidFill>
                                <a:srgbClr val="FF6600"/>
                              </a:solidFill>
                              <a:latin typeface="Cambria Math" panose="02040503050406030204" pitchFamily="18" charset="0"/>
                              <a:ea typeface="Cambria Math" panose="02040503050406030204" pitchFamily="18" charset="0"/>
                            </a:rPr>
                            <m:t>𝑝𝑒</m:t>
                          </m:r>
                        </m:sub>
                        <m:sup>
                          <m:r>
                            <a:rPr lang="en-US" sz="2200" i="1">
                              <a:solidFill>
                                <a:srgbClr val="FF6600"/>
                              </a:solidFill>
                              <a:latin typeface="Cambria Math" panose="02040503050406030204" pitchFamily="18" charset="0"/>
                            </a:rPr>
                            <m:t>2</m:t>
                          </m:r>
                        </m:sup>
                      </m:sSubSup>
                      <m:r>
                        <a:rPr lang="en-US" sz="2200" i="1">
                          <a:solidFill>
                            <a:srgbClr val="FF6600"/>
                          </a:solidFill>
                          <a:latin typeface="Cambria Math" panose="02040503050406030204" pitchFamily="18" charset="0"/>
                          <a:ea typeface="Cambria Math" panose="02040503050406030204" pitchFamily="18" charset="0"/>
                        </a:rPr>
                        <m:t>±</m:t>
                      </m:r>
                      <m:sSubSup>
                        <m:sSubSupPr>
                          <m:ctrlPr>
                            <a:rPr lang="en-US" sz="2200" i="1">
                              <a:solidFill>
                                <a:srgbClr val="FF6600"/>
                              </a:solidFill>
                              <a:latin typeface="Cambria Math" panose="02040503050406030204" pitchFamily="18" charset="0"/>
                            </a:rPr>
                          </m:ctrlPr>
                        </m:sSubSupPr>
                        <m:e>
                          <m:r>
                            <a:rPr lang="en-US" sz="2200" i="1">
                              <a:solidFill>
                                <a:srgbClr val="FF6600"/>
                              </a:solidFill>
                              <a:latin typeface="Cambria Math" panose="02040503050406030204" pitchFamily="18" charset="0"/>
                              <a:ea typeface="Cambria Math" panose="02040503050406030204" pitchFamily="18" charset="0"/>
                            </a:rPr>
                            <m:t>𝜔</m:t>
                          </m:r>
                        </m:e>
                        <m:sub>
                          <m:r>
                            <a:rPr lang="en-US" sz="2200" i="1">
                              <a:solidFill>
                                <a:srgbClr val="FF6600"/>
                              </a:solidFill>
                              <a:latin typeface="Cambria Math" panose="02040503050406030204" pitchFamily="18" charset="0"/>
                              <a:ea typeface="Cambria Math" panose="02040503050406030204" pitchFamily="18" charset="0"/>
                            </a:rPr>
                            <m:t>𝑝𝑒</m:t>
                          </m:r>
                        </m:sub>
                        <m:sup>
                          <m:r>
                            <a:rPr lang="en-US" sz="2200" i="1">
                              <a:solidFill>
                                <a:srgbClr val="FF6600"/>
                              </a:solidFill>
                              <a:latin typeface="Cambria Math" panose="02040503050406030204" pitchFamily="18" charset="0"/>
                              <a:ea typeface="Cambria Math" panose="02040503050406030204" pitchFamily="18" charset="0"/>
                            </a:rPr>
                            <m:t>2</m:t>
                          </m:r>
                        </m:sup>
                      </m:sSubSup>
                      <m:r>
                        <a:rPr lang="en-US" sz="2200" b="0" i="1" smtClean="0">
                          <a:solidFill>
                            <a:srgbClr val="FF6600"/>
                          </a:solidFill>
                          <a:latin typeface="Cambria Math" panose="02040503050406030204" pitchFamily="18" charset="0"/>
                          <a:ea typeface="Cambria Math" panose="02040503050406030204" pitchFamily="18" charset="0"/>
                        </a:rPr>
                        <m:t>(</m:t>
                      </m:r>
                      <m:r>
                        <a:rPr lang="pt-BR" sz="2200" i="1" smtClean="0">
                          <a:solidFill>
                            <a:srgbClr val="FF6600"/>
                          </a:solidFill>
                          <a:latin typeface="Cambria Math" panose="02040503050406030204" pitchFamily="18" charset="0"/>
                        </a:rPr>
                        <m:t>1+</m:t>
                      </m:r>
                      <m:r>
                        <a:rPr lang="en-US" sz="2200" i="1">
                          <a:solidFill>
                            <a:srgbClr val="FF6600"/>
                          </a:solidFill>
                          <a:latin typeface="Cambria Math" panose="02040503050406030204" pitchFamily="18" charset="0"/>
                        </a:rPr>
                        <m:t>6</m:t>
                      </m:r>
                      <m:sSup>
                        <m:sSupPr>
                          <m:ctrlPr>
                            <a:rPr lang="en-US" sz="2200" i="1">
                              <a:solidFill>
                                <a:srgbClr val="FF6600"/>
                              </a:solidFill>
                              <a:latin typeface="Cambria Math" panose="02040503050406030204" pitchFamily="18" charset="0"/>
                            </a:rPr>
                          </m:ctrlPr>
                        </m:sSupPr>
                        <m:e>
                          <m:r>
                            <a:rPr lang="en-US" sz="2200" i="1">
                              <a:solidFill>
                                <a:srgbClr val="FF6600"/>
                              </a:solidFill>
                              <a:latin typeface="Cambria Math" panose="02040503050406030204" pitchFamily="18" charset="0"/>
                            </a:rPr>
                            <m:t>𝑘</m:t>
                          </m:r>
                        </m:e>
                        <m:sup>
                          <m:r>
                            <a:rPr lang="en-US" sz="2200" i="1">
                              <a:solidFill>
                                <a:srgbClr val="FF6600"/>
                              </a:solidFill>
                              <a:latin typeface="Cambria Math" panose="02040503050406030204" pitchFamily="18" charset="0"/>
                            </a:rPr>
                            <m:t>2</m:t>
                          </m:r>
                        </m:sup>
                      </m:sSup>
                      <m:sSubSup>
                        <m:sSubSupPr>
                          <m:ctrlPr>
                            <a:rPr lang="el-GR" sz="2200" i="1">
                              <a:solidFill>
                                <a:srgbClr val="FF6600"/>
                              </a:solidFill>
                              <a:latin typeface="Cambria Math" panose="02040503050406030204" pitchFamily="18" charset="0"/>
                              <a:ea typeface="Cambria Math" panose="02040503050406030204" pitchFamily="18" charset="0"/>
                            </a:rPr>
                          </m:ctrlPr>
                        </m:sSubSupPr>
                        <m:e>
                          <m:r>
                            <m:rPr>
                              <m:sty m:val="p"/>
                            </m:rPr>
                            <a:rPr lang="el-GR" sz="2200" i="1">
                              <a:solidFill>
                                <a:srgbClr val="FF6600"/>
                              </a:solidFill>
                              <a:latin typeface="Cambria Math" panose="02040503050406030204" pitchFamily="18" charset="0"/>
                              <a:ea typeface="Cambria Math" panose="02040503050406030204" pitchFamily="18" charset="0"/>
                            </a:rPr>
                            <m:t>λ</m:t>
                          </m:r>
                        </m:e>
                        <m:sub>
                          <m:r>
                            <a:rPr lang="en-US" sz="2200" i="1">
                              <a:solidFill>
                                <a:srgbClr val="FF6600"/>
                              </a:solidFill>
                              <a:latin typeface="Cambria Math" panose="02040503050406030204" pitchFamily="18" charset="0"/>
                              <a:ea typeface="Cambria Math" panose="02040503050406030204" pitchFamily="18" charset="0"/>
                            </a:rPr>
                            <m:t>𝑑𝑒</m:t>
                          </m:r>
                        </m:sub>
                        <m:sup>
                          <m:r>
                            <a:rPr lang="en-US" sz="2200" i="1">
                              <a:solidFill>
                                <a:srgbClr val="FF6600"/>
                              </a:solidFill>
                              <a:latin typeface="Cambria Math" panose="02040503050406030204" pitchFamily="18" charset="0"/>
                              <a:ea typeface="Cambria Math" panose="02040503050406030204" pitchFamily="18" charset="0"/>
                            </a:rPr>
                            <m:t>2</m:t>
                          </m:r>
                        </m:sup>
                      </m:sSubSup>
                      <m:r>
                        <a:rPr lang="en-US" sz="2200" b="0" i="1" smtClean="0">
                          <a:solidFill>
                            <a:srgbClr val="FF6600"/>
                          </a:solidFill>
                          <a:latin typeface="Cambria Math" panose="02040503050406030204" pitchFamily="18" charset="0"/>
                          <a:ea typeface="Cambria Math" panose="02040503050406030204" pitchFamily="18" charset="0"/>
                        </a:rPr>
                        <m:t>)</m:t>
                      </m:r>
                    </m:oMath>
                  </m:oMathPara>
                </a14:m>
                <a:endParaRPr lang="en-US" sz="2200" dirty="0"/>
              </a:p>
            </p:txBody>
          </p:sp>
        </mc:Choice>
        <mc:Fallback xmlns="">
          <p:sp>
            <p:nvSpPr>
              <p:cNvPr id="4" name="TextBox 3"/>
              <p:cNvSpPr txBox="1">
                <a:spLocks noRot="1" noChangeAspect="1" noMove="1" noResize="1" noEditPoints="1" noAdjustHandles="1" noChangeArrowheads="1" noChangeShapeType="1" noTextEdit="1"/>
              </p:cNvSpPr>
              <p:nvPr/>
            </p:nvSpPr>
            <p:spPr>
              <a:xfrm>
                <a:off x="3309870" y="1285913"/>
                <a:ext cx="5280338" cy="472694"/>
              </a:xfrm>
              <a:prstGeom prst="rect">
                <a:avLst/>
              </a:prstGeom>
              <a:blipFill rotWithShape="0">
                <a:blip r:embed="rId3"/>
                <a:stretch>
                  <a:fillRect b="-103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116687" y="1893194"/>
                <a:ext cx="5318975" cy="4726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200" i="1" smtClean="0">
                              <a:solidFill>
                                <a:srgbClr val="0099CC"/>
                              </a:solidFill>
                              <a:latin typeface="Cambria Math" panose="02040503050406030204" pitchFamily="18" charset="0"/>
                            </a:rPr>
                          </m:ctrlPr>
                        </m:sSubSupPr>
                        <m:e>
                          <m:r>
                            <a:rPr lang="en-US" sz="2200" i="1">
                              <a:solidFill>
                                <a:srgbClr val="0099CC"/>
                              </a:solidFill>
                              <a:latin typeface="Cambria Math" panose="02040503050406030204" pitchFamily="18" charset="0"/>
                            </a:rPr>
                            <m:t>2</m:t>
                          </m:r>
                          <m:r>
                            <a:rPr lang="en-US" sz="2200" i="1">
                              <a:solidFill>
                                <a:srgbClr val="0099CC"/>
                              </a:solidFill>
                              <a:latin typeface="Cambria Math" panose="02040503050406030204" pitchFamily="18" charset="0"/>
                              <a:ea typeface="Cambria Math" panose="02040503050406030204" pitchFamily="18" charset="0"/>
                            </a:rPr>
                            <m:t>𝜔</m:t>
                          </m:r>
                        </m:e>
                        <m:sub>
                          <m:r>
                            <a:rPr lang="en-US" sz="2200" i="1">
                              <a:solidFill>
                                <a:srgbClr val="0099CC"/>
                              </a:solidFill>
                              <a:latin typeface="Cambria Math" panose="02040503050406030204" pitchFamily="18" charset="0"/>
                            </a:rPr>
                            <m:t>𝑟</m:t>
                          </m:r>
                        </m:sub>
                        <m:sup>
                          <m:r>
                            <a:rPr lang="en-US" sz="2200" i="1">
                              <a:solidFill>
                                <a:srgbClr val="0099CC"/>
                              </a:solidFill>
                              <a:latin typeface="Cambria Math" panose="02040503050406030204" pitchFamily="18" charset="0"/>
                            </a:rPr>
                            <m:t>2</m:t>
                          </m:r>
                        </m:sup>
                      </m:sSubSup>
                      <m:r>
                        <a:rPr lang="en-US" sz="2200">
                          <a:solidFill>
                            <a:srgbClr val="0099CC"/>
                          </a:solidFill>
                          <a:latin typeface="Cambria Math" panose="02040503050406030204" pitchFamily="18" charset="0"/>
                        </a:rPr>
                        <m:t>=</m:t>
                      </m:r>
                      <m:r>
                        <a:rPr lang="en-US" sz="2200" b="0" i="1" smtClean="0">
                          <a:solidFill>
                            <a:srgbClr val="0099CC"/>
                          </a:solidFill>
                          <a:latin typeface="Cambria Math" panose="02040503050406030204" pitchFamily="18" charset="0"/>
                        </a:rPr>
                        <m:t>2</m:t>
                      </m:r>
                      <m:sSubSup>
                        <m:sSubSupPr>
                          <m:ctrlPr>
                            <a:rPr lang="en-US" sz="2200" i="1">
                              <a:solidFill>
                                <a:srgbClr val="0099CC"/>
                              </a:solidFill>
                              <a:latin typeface="Cambria Math" panose="02040503050406030204" pitchFamily="18" charset="0"/>
                            </a:rPr>
                          </m:ctrlPr>
                        </m:sSubSupPr>
                        <m:e>
                          <m:r>
                            <a:rPr lang="en-US" sz="2200" i="1">
                              <a:solidFill>
                                <a:srgbClr val="0099CC"/>
                              </a:solidFill>
                              <a:latin typeface="Cambria Math" panose="02040503050406030204" pitchFamily="18" charset="0"/>
                              <a:ea typeface="Cambria Math" panose="02040503050406030204" pitchFamily="18" charset="0"/>
                            </a:rPr>
                            <m:t>𝜔</m:t>
                          </m:r>
                        </m:e>
                        <m:sub>
                          <m:r>
                            <a:rPr lang="en-US" sz="2200" i="1">
                              <a:solidFill>
                                <a:srgbClr val="0099CC"/>
                              </a:solidFill>
                              <a:latin typeface="Cambria Math" panose="02040503050406030204" pitchFamily="18" charset="0"/>
                              <a:ea typeface="Cambria Math" panose="02040503050406030204" pitchFamily="18" charset="0"/>
                            </a:rPr>
                            <m:t>𝑝𝑒</m:t>
                          </m:r>
                        </m:sub>
                        <m:sup>
                          <m:r>
                            <a:rPr lang="en-US" sz="2200" i="1">
                              <a:solidFill>
                                <a:srgbClr val="0099CC"/>
                              </a:solidFill>
                              <a:latin typeface="Cambria Math" panose="02040503050406030204" pitchFamily="18" charset="0"/>
                            </a:rPr>
                            <m:t>2</m:t>
                          </m:r>
                        </m:sup>
                      </m:sSubSup>
                      <m:r>
                        <a:rPr lang="en-US" sz="2200" b="0" i="1" smtClean="0">
                          <a:solidFill>
                            <a:srgbClr val="0099CC"/>
                          </a:solidFill>
                          <a:latin typeface="Cambria Math" panose="02040503050406030204" pitchFamily="18" charset="0"/>
                        </a:rPr>
                        <m:t>+</m:t>
                      </m:r>
                      <m:r>
                        <a:rPr lang="en-US" sz="2200" i="1">
                          <a:solidFill>
                            <a:srgbClr val="0099CC"/>
                          </a:solidFill>
                          <a:latin typeface="Cambria Math" panose="02040503050406030204" pitchFamily="18" charset="0"/>
                        </a:rPr>
                        <m:t>6</m:t>
                      </m:r>
                      <m:sSubSup>
                        <m:sSubSupPr>
                          <m:ctrlPr>
                            <a:rPr lang="en-US" sz="2200" i="1" smtClean="0">
                              <a:solidFill>
                                <a:srgbClr val="00B0F0"/>
                              </a:solidFill>
                              <a:latin typeface="Cambria Math" panose="02040503050406030204" pitchFamily="18" charset="0"/>
                            </a:rPr>
                          </m:ctrlPr>
                        </m:sSubSupPr>
                        <m:e>
                          <m:r>
                            <a:rPr lang="en-US" sz="2200" i="1">
                              <a:solidFill>
                                <a:srgbClr val="00B0F0"/>
                              </a:solidFill>
                              <a:latin typeface="Cambria Math" panose="02040503050406030204" pitchFamily="18" charset="0"/>
                              <a:ea typeface="Cambria Math" panose="02040503050406030204" pitchFamily="18" charset="0"/>
                            </a:rPr>
                            <m:t>𝜔</m:t>
                          </m:r>
                        </m:e>
                        <m:sub>
                          <m:r>
                            <a:rPr lang="en-US" sz="2200" i="1">
                              <a:solidFill>
                                <a:srgbClr val="00B0F0"/>
                              </a:solidFill>
                              <a:latin typeface="Cambria Math" panose="02040503050406030204" pitchFamily="18" charset="0"/>
                              <a:ea typeface="Cambria Math" panose="02040503050406030204" pitchFamily="18" charset="0"/>
                            </a:rPr>
                            <m:t>𝑝𝑒</m:t>
                          </m:r>
                        </m:sub>
                        <m:sup>
                          <m:r>
                            <a:rPr lang="en-US" sz="2200" i="1">
                              <a:solidFill>
                                <a:srgbClr val="00B0F0"/>
                              </a:solidFill>
                              <a:latin typeface="Cambria Math" panose="02040503050406030204" pitchFamily="18" charset="0"/>
                              <a:ea typeface="Cambria Math" panose="02040503050406030204" pitchFamily="18" charset="0"/>
                            </a:rPr>
                            <m:t>2</m:t>
                          </m:r>
                        </m:sup>
                      </m:sSubSup>
                      <m:sSup>
                        <m:sSupPr>
                          <m:ctrlPr>
                            <a:rPr lang="en-US" sz="2200" i="1">
                              <a:solidFill>
                                <a:srgbClr val="0099CC"/>
                              </a:solidFill>
                              <a:latin typeface="Cambria Math" panose="02040503050406030204" pitchFamily="18" charset="0"/>
                            </a:rPr>
                          </m:ctrlPr>
                        </m:sSupPr>
                        <m:e>
                          <m:r>
                            <a:rPr lang="en-US" sz="2200" i="1">
                              <a:solidFill>
                                <a:srgbClr val="0099CC"/>
                              </a:solidFill>
                              <a:latin typeface="Cambria Math" panose="02040503050406030204" pitchFamily="18" charset="0"/>
                            </a:rPr>
                            <m:t>𝑘</m:t>
                          </m:r>
                        </m:e>
                        <m:sup>
                          <m:r>
                            <a:rPr lang="en-US" sz="2200" i="1">
                              <a:solidFill>
                                <a:srgbClr val="0099CC"/>
                              </a:solidFill>
                              <a:latin typeface="Cambria Math" panose="02040503050406030204" pitchFamily="18" charset="0"/>
                            </a:rPr>
                            <m:t>2</m:t>
                          </m:r>
                        </m:sup>
                      </m:sSup>
                      <m:sSubSup>
                        <m:sSubSupPr>
                          <m:ctrlPr>
                            <a:rPr lang="el-GR" sz="2200" i="1">
                              <a:solidFill>
                                <a:srgbClr val="0099CC"/>
                              </a:solidFill>
                              <a:latin typeface="Cambria Math" panose="02040503050406030204" pitchFamily="18" charset="0"/>
                              <a:ea typeface="Cambria Math" panose="02040503050406030204" pitchFamily="18" charset="0"/>
                            </a:rPr>
                          </m:ctrlPr>
                        </m:sSubSupPr>
                        <m:e>
                          <m:r>
                            <m:rPr>
                              <m:sty m:val="p"/>
                            </m:rPr>
                            <a:rPr lang="el-GR" sz="2200" i="1">
                              <a:solidFill>
                                <a:srgbClr val="0099CC"/>
                              </a:solidFill>
                              <a:latin typeface="Cambria Math" panose="02040503050406030204" pitchFamily="18" charset="0"/>
                              <a:ea typeface="Cambria Math" panose="02040503050406030204" pitchFamily="18" charset="0"/>
                            </a:rPr>
                            <m:t>λ</m:t>
                          </m:r>
                        </m:e>
                        <m:sub>
                          <m:r>
                            <a:rPr lang="en-US" sz="2200" i="1">
                              <a:solidFill>
                                <a:srgbClr val="0099CC"/>
                              </a:solidFill>
                              <a:latin typeface="Cambria Math" panose="02040503050406030204" pitchFamily="18" charset="0"/>
                              <a:ea typeface="Cambria Math" panose="02040503050406030204" pitchFamily="18" charset="0"/>
                            </a:rPr>
                            <m:t>𝑑𝑒</m:t>
                          </m:r>
                        </m:sub>
                        <m:sup>
                          <m:r>
                            <a:rPr lang="en-US" sz="2200" i="1">
                              <a:solidFill>
                                <a:srgbClr val="0099CC"/>
                              </a:solidFill>
                              <a:latin typeface="Cambria Math" panose="02040503050406030204" pitchFamily="18" charset="0"/>
                              <a:ea typeface="Cambria Math" panose="02040503050406030204" pitchFamily="18" charset="0"/>
                            </a:rPr>
                            <m:t>2</m:t>
                          </m:r>
                        </m:sup>
                      </m:sSubSup>
                    </m:oMath>
                  </m:oMathPara>
                </a14:m>
                <a:endParaRPr lang="en-US" sz="2200" dirty="0"/>
              </a:p>
            </p:txBody>
          </p:sp>
        </mc:Choice>
        <mc:Fallback xmlns="">
          <p:sp>
            <p:nvSpPr>
              <p:cNvPr id="5" name="TextBox 4"/>
              <p:cNvSpPr txBox="1">
                <a:spLocks noRot="1" noChangeAspect="1" noMove="1" noResize="1" noEditPoints="1" noAdjustHandles="1" noChangeArrowheads="1" noChangeShapeType="1" noTextEdit="1"/>
              </p:cNvSpPr>
              <p:nvPr/>
            </p:nvSpPr>
            <p:spPr>
              <a:xfrm>
                <a:off x="3116687" y="1893194"/>
                <a:ext cx="5318975" cy="472694"/>
              </a:xfrm>
              <a:prstGeom prst="rect">
                <a:avLst/>
              </a:prstGeom>
              <a:blipFill rotWithShape="0">
                <a:blip r:embed="rId4"/>
                <a:stretch>
                  <a:fillRect b="-389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580328" y="2537138"/>
                <a:ext cx="3902298" cy="4726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200" i="1" smtClean="0">
                              <a:solidFill>
                                <a:srgbClr val="FF0066"/>
                              </a:solidFill>
                              <a:latin typeface="Cambria Math" panose="02040503050406030204" pitchFamily="18" charset="0"/>
                            </a:rPr>
                          </m:ctrlPr>
                        </m:sSubSupPr>
                        <m:e>
                          <m:r>
                            <a:rPr lang="en-US" sz="2200" i="1">
                              <a:solidFill>
                                <a:srgbClr val="FF0066"/>
                              </a:solidFill>
                              <a:latin typeface="Cambria Math" panose="02040503050406030204" pitchFamily="18" charset="0"/>
                              <a:ea typeface="Cambria Math" panose="02040503050406030204" pitchFamily="18" charset="0"/>
                            </a:rPr>
                            <m:t>𝜔</m:t>
                          </m:r>
                        </m:e>
                        <m:sub>
                          <m:r>
                            <a:rPr lang="en-US" sz="2200" i="1">
                              <a:solidFill>
                                <a:srgbClr val="FF0066"/>
                              </a:solidFill>
                              <a:latin typeface="Cambria Math" panose="02040503050406030204" pitchFamily="18" charset="0"/>
                            </a:rPr>
                            <m:t>𝑟</m:t>
                          </m:r>
                        </m:sub>
                        <m:sup>
                          <m:r>
                            <a:rPr lang="en-US" sz="2200" i="1">
                              <a:solidFill>
                                <a:srgbClr val="FF0066"/>
                              </a:solidFill>
                              <a:latin typeface="Cambria Math" panose="02040503050406030204" pitchFamily="18" charset="0"/>
                            </a:rPr>
                            <m:t>2</m:t>
                          </m:r>
                        </m:sup>
                      </m:sSubSup>
                      <m:r>
                        <a:rPr lang="en-US" sz="2200">
                          <a:solidFill>
                            <a:srgbClr val="FF0066"/>
                          </a:solidFill>
                          <a:latin typeface="Cambria Math" panose="02040503050406030204" pitchFamily="18" charset="0"/>
                        </a:rPr>
                        <m:t>=</m:t>
                      </m:r>
                      <m:sSubSup>
                        <m:sSubSupPr>
                          <m:ctrlPr>
                            <a:rPr lang="en-US" sz="2200" i="1">
                              <a:solidFill>
                                <a:srgbClr val="FF0066"/>
                              </a:solidFill>
                              <a:latin typeface="Cambria Math" panose="02040503050406030204" pitchFamily="18" charset="0"/>
                            </a:rPr>
                          </m:ctrlPr>
                        </m:sSubSupPr>
                        <m:e>
                          <m:r>
                            <a:rPr lang="en-US" sz="2200" i="1">
                              <a:solidFill>
                                <a:srgbClr val="FF0066"/>
                              </a:solidFill>
                              <a:latin typeface="Cambria Math" panose="02040503050406030204" pitchFamily="18" charset="0"/>
                              <a:ea typeface="Cambria Math" panose="02040503050406030204" pitchFamily="18" charset="0"/>
                            </a:rPr>
                            <m:t>𝜔</m:t>
                          </m:r>
                        </m:e>
                        <m:sub>
                          <m:r>
                            <a:rPr lang="en-US" sz="2200" i="1">
                              <a:solidFill>
                                <a:srgbClr val="FF0066"/>
                              </a:solidFill>
                              <a:latin typeface="Cambria Math" panose="02040503050406030204" pitchFamily="18" charset="0"/>
                              <a:ea typeface="Cambria Math" panose="02040503050406030204" pitchFamily="18" charset="0"/>
                            </a:rPr>
                            <m:t>𝑝𝑒</m:t>
                          </m:r>
                        </m:sub>
                        <m:sup>
                          <m:r>
                            <a:rPr lang="en-US" sz="2200" i="1">
                              <a:solidFill>
                                <a:srgbClr val="FF0066"/>
                              </a:solidFill>
                              <a:latin typeface="Cambria Math" panose="02040503050406030204" pitchFamily="18" charset="0"/>
                            </a:rPr>
                            <m:t>2</m:t>
                          </m:r>
                        </m:sup>
                      </m:sSubSup>
                      <m:r>
                        <a:rPr lang="en-US" sz="2200" i="1">
                          <a:solidFill>
                            <a:srgbClr val="FF0066"/>
                          </a:solidFill>
                          <a:latin typeface="Cambria Math" panose="02040503050406030204" pitchFamily="18" charset="0"/>
                        </a:rPr>
                        <m:t>+</m:t>
                      </m:r>
                      <m:r>
                        <a:rPr lang="en-US" sz="2200" b="0" i="1" smtClean="0">
                          <a:solidFill>
                            <a:srgbClr val="FF0066"/>
                          </a:solidFill>
                          <a:latin typeface="Cambria Math" panose="02040503050406030204" pitchFamily="18" charset="0"/>
                        </a:rPr>
                        <m:t>3</m:t>
                      </m:r>
                      <m:sSubSup>
                        <m:sSubSupPr>
                          <m:ctrlPr>
                            <a:rPr lang="en-US" sz="2200" i="1" smtClean="0">
                              <a:solidFill>
                                <a:srgbClr val="FF0066"/>
                              </a:solidFill>
                              <a:latin typeface="Cambria Math" panose="02040503050406030204" pitchFamily="18" charset="0"/>
                            </a:rPr>
                          </m:ctrlPr>
                        </m:sSubSupPr>
                        <m:e>
                          <m:r>
                            <a:rPr lang="en-US" sz="2200" i="1">
                              <a:solidFill>
                                <a:srgbClr val="FF0066"/>
                              </a:solidFill>
                              <a:latin typeface="Cambria Math" panose="02040503050406030204" pitchFamily="18" charset="0"/>
                              <a:ea typeface="Cambria Math" panose="02040503050406030204" pitchFamily="18" charset="0"/>
                            </a:rPr>
                            <m:t>𝜔</m:t>
                          </m:r>
                        </m:e>
                        <m:sub>
                          <m:r>
                            <a:rPr lang="en-US" sz="2200" i="1">
                              <a:solidFill>
                                <a:srgbClr val="FF0066"/>
                              </a:solidFill>
                              <a:latin typeface="Cambria Math" panose="02040503050406030204" pitchFamily="18" charset="0"/>
                              <a:ea typeface="Cambria Math" panose="02040503050406030204" pitchFamily="18" charset="0"/>
                            </a:rPr>
                            <m:t>𝑝𝑒</m:t>
                          </m:r>
                        </m:sub>
                        <m:sup>
                          <m:r>
                            <a:rPr lang="en-US" sz="2200" i="1">
                              <a:solidFill>
                                <a:srgbClr val="FF0066"/>
                              </a:solidFill>
                              <a:latin typeface="Cambria Math" panose="02040503050406030204" pitchFamily="18" charset="0"/>
                              <a:ea typeface="Cambria Math" panose="02040503050406030204" pitchFamily="18" charset="0"/>
                            </a:rPr>
                            <m:t>2</m:t>
                          </m:r>
                        </m:sup>
                      </m:sSubSup>
                      <m:sSup>
                        <m:sSupPr>
                          <m:ctrlPr>
                            <a:rPr lang="en-US" sz="2200" i="1">
                              <a:solidFill>
                                <a:srgbClr val="FF0066"/>
                              </a:solidFill>
                              <a:latin typeface="Cambria Math" panose="02040503050406030204" pitchFamily="18" charset="0"/>
                            </a:rPr>
                          </m:ctrlPr>
                        </m:sSupPr>
                        <m:e>
                          <m:r>
                            <a:rPr lang="en-US" sz="2200" i="1">
                              <a:solidFill>
                                <a:srgbClr val="FF0066"/>
                              </a:solidFill>
                              <a:latin typeface="Cambria Math" panose="02040503050406030204" pitchFamily="18" charset="0"/>
                            </a:rPr>
                            <m:t>𝑘</m:t>
                          </m:r>
                        </m:e>
                        <m:sup>
                          <m:r>
                            <a:rPr lang="en-US" sz="2200" i="1">
                              <a:solidFill>
                                <a:srgbClr val="FF0066"/>
                              </a:solidFill>
                              <a:latin typeface="Cambria Math" panose="02040503050406030204" pitchFamily="18" charset="0"/>
                            </a:rPr>
                            <m:t>2</m:t>
                          </m:r>
                        </m:sup>
                      </m:sSup>
                      <m:sSubSup>
                        <m:sSubSupPr>
                          <m:ctrlPr>
                            <a:rPr lang="el-GR" sz="2200" i="1">
                              <a:solidFill>
                                <a:srgbClr val="FF0066"/>
                              </a:solidFill>
                              <a:latin typeface="Cambria Math" panose="02040503050406030204" pitchFamily="18" charset="0"/>
                              <a:ea typeface="Cambria Math" panose="02040503050406030204" pitchFamily="18" charset="0"/>
                            </a:rPr>
                          </m:ctrlPr>
                        </m:sSubSupPr>
                        <m:e>
                          <m:r>
                            <m:rPr>
                              <m:sty m:val="p"/>
                            </m:rPr>
                            <a:rPr lang="el-GR" sz="2200" i="1">
                              <a:solidFill>
                                <a:srgbClr val="FF0066"/>
                              </a:solidFill>
                              <a:latin typeface="Cambria Math" panose="02040503050406030204" pitchFamily="18" charset="0"/>
                              <a:ea typeface="Cambria Math" panose="02040503050406030204" pitchFamily="18" charset="0"/>
                            </a:rPr>
                            <m:t>λ</m:t>
                          </m:r>
                        </m:e>
                        <m:sub>
                          <m:r>
                            <a:rPr lang="en-US" sz="2200" i="1">
                              <a:solidFill>
                                <a:srgbClr val="FF0066"/>
                              </a:solidFill>
                              <a:latin typeface="Cambria Math" panose="02040503050406030204" pitchFamily="18" charset="0"/>
                              <a:ea typeface="Cambria Math" panose="02040503050406030204" pitchFamily="18" charset="0"/>
                            </a:rPr>
                            <m:t>𝑑𝑒</m:t>
                          </m:r>
                        </m:sub>
                        <m:sup>
                          <m:r>
                            <a:rPr lang="en-US" sz="2200" i="1">
                              <a:solidFill>
                                <a:srgbClr val="FF0066"/>
                              </a:solidFill>
                              <a:latin typeface="Cambria Math" panose="02040503050406030204" pitchFamily="18" charset="0"/>
                              <a:ea typeface="Cambria Math" panose="02040503050406030204" pitchFamily="18" charset="0"/>
                            </a:rPr>
                            <m:t>2</m:t>
                          </m:r>
                        </m:sup>
                      </m:sSubSup>
                    </m:oMath>
                  </m:oMathPara>
                </a14:m>
                <a:endParaRPr lang="en-US" sz="2200" dirty="0"/>
              </a:p>
            </p:txBody>
          </p:sp>
        </mc:Choice>
        <mc:Fallback xmlns="">
          <p:sp>
            <p:nvSpPr>
              <p:cNvPr id="6" name="TextBox 5"/>
              <p:cNvSpPr txBox="1">
                <a:spLocks noRot="1" noChangeAspect="1" noMove="1" noResize="1" noEditPoints="1" noAdjustHandles="1" noChangeArrowheads="1" noChangeShapeType="1" noTextEdit="1"/>
              </p:cNvSpPr>
              <p:nvPr/>
            </p:nvSpPr>
            <p:spPr>
              <a:xfrm>
                <a:off x="3580328" y="2537138"/>
                <a:ext cx="3902298" cy="472694"/>
              </a:xfrm>
              <a:prstGeom prst="rect">
                <a:avLst/>
              </a:prstGeom>
              <a:blipFill rotWithShape="0">
                <a:blip r:embed="rId5"/>
                <a:stretch>
                  <a:fillRect b="-38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721218" y="3193961"/>
                <a:ext cx="9517486" cy="476284"/>
              </a:xfrm>
              <a:prstGeom prst="rect">
                <a:avLst/>
              </a:prstGeom>
              <a:noFill/>
            </p:spPr>
            <p:txBody>
              <a:bodyPr wrap="square" rtlCol="0">
                <a:spAutoFit/>
              </a:bodyPr>
              <a:lstStyle/>
              <a:p>
                <a:r>
                  <a:rPr lang="en-US" sz="2400" dirty="0">
                    <a:solidFill>
                      <a:prstClr val="black"/>
                    </a:solidFill>
                    <a:latin typeface="Times New Roman" panose="02020603050405020304" pitchFamily="18" charset="0"/>
                    <a:cs typeface="Times New Roman" panose="02020603050405020304" pitchFamily="18" charset="0"/>
                  </a:rPr>
                  <a:t>By substituting the value of </a:t>
                </a:r>
                <a14:m>
                  <m:oMath xmlns:m="http://schemas.openxmlformats.org/officeDocument/2006/math">
                    <m:sSubSup>
                      <m:sSubSupPr>
                        <m:ctrlPr>
                          <a:rPr lang="el-GR" sz="2400" i="1">
                            <a:solidFill>
                              <a:srgbClr val="00B050"/>
                            </a:solidFill>
                            <a:latin typeface="Cambria Math" panose="02040503050406030204" pitchFamily="18" charset="0"/>
                            <a:ea typeface="Cambria Math" panose="02040503050406030204" pitchFamily="18" charset="0"/>
                          </a:rPr>
                        </m:ctrlPr>
                      </m:sSubSupPr>
                      <m:e>
                        <m:r>
                          <m:rPr>
                            <m:sty m:val="p"/>
                          </m:rPr>
                          <a:rPr lang="el-GR" sz="2400" i="1">
                            <a:solidFill>
                              <a:srgbClr val="00B050"/>
                            </a:solidFill>
                            <a:latin typeface="Cambria Math" panose="02040503050406030204" pitchFamily="18" charset="0"/>
                            <a:ea typeface="Cambria Math" panose="02040503050406030204" pitchFamily="18" charset="0"/>
                          </a:rPr>
                          <m:t>λ</m:t>
                        </m:r>
                      </m:e>
                      <m:sub>
                        <m:r>
                          <a:rPr lang="en-US" sz="2400" i="1">
                            <a:solidFill>
                              <a:srgbClr val="00B050"/>
                            </a:solidFill>
                            <a:latin typeface="Cambria Math" panose="02040503050406030204" pitchFamily="18" charset="0"/>
                            <a:ea typeface="Cambria Math" panose="02040503050406030204" pitchFamily="18" charset="0"/>
                          </a:rPr>
                          <m:t>𝑑𝑒</m:t>
                        </m:r>
                      </m:sub>
                      <m:sup>
                        <m:r>
                          <a:rPr lang="en-US" sz="2400" i="1">
                            <a:solidFill>
                              <a:srgbClr val="00B050"/>
                            </a:solidFill>
                            <a:latin typeface="Cambria Math" panose="02040503050406030204" pitchFamily="18" charset="0"/>
                            <a:ea typeface="Cambria Math" panose="02040503050406030204" pitchFamily="18" charset="0"/>
                          </a:rPr>
                          <m:t>2</m:t>
                        </m:r>
                      </m:sup>
                    </m:sSubSup>
                  </m:oMath>
                </a14:m>
                <a:r>
                  <a:rPr lang="en-US" sz="2400" dirty="0">
                    <a:solidFill>
                      <a:prstClr val="black"/>
                    </a:solidFill>
                    <a:latin typeface="Times New Roman" panose="02020603050405020304" pitchFamily="18" charset="0"/>
                    <a:cs typeface="Times New Roman" panose="02020603050405020304" pitchFamily="18" charset="0"/>
                  </a:rPr>
                  <a:t> in above equation we obtain,</a:t>
                </a:r>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721218" y="3193961"/>
                <a:ext cx="9517486" cy="476284"/>
              </a:xfrm>
              <a:prstGeom prst="rect">
                <a:avLst/>
              </a:prstGeom>
              <a:blipFill rotWithShape="0">
                <a:blip r:embed="rId6"/>
                <a:stretch>
                  <a:fillRect l="-960" t="-8974" b="-2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2807594" y="3801242"/>
                <a:ext cx="5473524" cy="8871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200" i="1" smtClean="0">
                              <a:solidFill>
                                <a:srgbClr val="7030A0"/>
                              </a:solidFill>
                              <a:latin typeface="Cambria Math" panose="02040503050406030204" pitchFamily="18" charset="0"/>
                            </a:rPr>
                          </m:ctrlPr>
                        </m:sSubSupPr>
                        <m:e>
                          <m:r>
                            <a:rPr lang="en-US" sz="2200" i="1">
                              <a:solidFill>
                                <a:srgbClr val="7030A0"/>
                              </a:solidFill>
                              <a:latin typeface="Cambria Math" panose="02040503050406030204" pitchFamily="18" charset="0"/>
                              <a:ea typeface="Cambria Math" panose="02040503050406030204" pitchFamily="18" charset="0"/>
                            </a:rPr>
                            <m:t>𝜔</m:t>
                          </m:r>
                        </m:e>
                        <m:sub>
                          <m:r>
                            <a:rPr lang="en-US" sz="2200" i="1">
                              <a:solidFill>
                                <a:srgbClr val="7030A0"/>
                              </a:solidFill>
                              <a:latin typeface="Cambria Math" panose="02040503050406030204" pitchFamily="18" charset="0"/>
                            </a:rPr>
                            <m:t>𝑟</m:t>
                          </m:r>
                        </m:sub>
                        <m:sup>
                          <m:r>
                            <a:rPr lang="en-US" sz="2200" i="1">
                              <a:solidFill>
                                <a:srgbClr val="7030A0"/>
                              </a:solidFill>
                              <a:latin typeface="Cambria Math" panose="02040503050406030204" pitchFamily="18" charset="0"/>
                            </a:rPr>
                            <m:t>2</m:t>
                          </m:r>
                        </m:sup>
                      </m:sSubSup>
                      <m:r>
                        <a:rPr lang="en-US" sz="2200">
                          <a:solidFill>
                            <a:srgbClr val="7030A0"/>
                          </a:solidFill>
                          <a:latin typeface="Cambria Math" panose="02040503050406030204" pitchFamily="18" charset="0"/>
                        </a:rPr>
                        <m:t>=</m:t>
                      </m:r>
                      <m:sSubSup>
                        <m:sSubSupPr>
                          <m:ctrlPr>
                            <a:rPr lang="en-US" sz="2200" i="1">
                              <a:solidFill>
                                <a:srgbClr val="7030A0"/>
                              </a:solidFill>
                              <a:latin typeface="Cambria Math" panose="02040503050406030204" pitchFamily="18" charset="0"/>
                            </a:rPr>
                          </m:ctrlPr>
                        </m:sSubSupPr>
                        <m:e>
                          <m:r>
                            <a:rPr lang="en-US" sz="2200" i="1">
                              <a:solidFill>
                                <a:srgbClr val="7030A0"/>
                              </a:solidFill>
                              <a:latin typeface="Cambria Math" panose="02040503050406030204" pitchFamily="18" charset="0"/>
                              <a:ea typeface="Cambria Math" panose="02040503050406030204" pitchFamily="18" charset="0"/>
                            </a:rPr>
                            <m:t>𝜔</m:t>
                          </m:r>
                        </m:e>
                        <m:sub>
                          <m:r>
                            <a:rPr lang="en-US" sz="2200" i="1">
                              <a:solidFill>
                                <a:srgbClr val="7030A0"/>
                              </a:solidFill>
                              <a:latin typeface="Cambria Math" panose="02040503050406030204" pitchFamily="18" charset="0"/>
                              <a:ea typeface="Cambria Math" panose="02040503050406030204" pitchFamily="18" charset="0"/>
                            </a:rPr>
                            <m:t>𝑝𝑒</m:t>
                          </m:r>
                        </m:sub>
                        <m:sup>
                          <m:r>
                            <a:rPr lang="en-US" sz="2200" i="1">
                              <a:solidFill>
                                <a:srgbClr val="7030A0"/>
                              </a:solidFill>
                              <a:latin typeface="Cambria Math" panose="02040503050406030204" pitchFamily="18" charset="0"/>
                            </a:rPr>
                            <m:t>2</m:t>
                          </m:r>
                        </m:sup>
                      </m:sSubSup>
                      <m:r>
                        <a:rPr lang="en-US" sz="2200" i="1">
                          <a:solidFill>
                            <a:srgbClr val="7030A0"/>
                          </a:solidFill>
                          <a:latin typeface="Cambria Math" panose="02040503050406030204" pitchFamily="18" charset="0"/>
                        </a:rPr>
                        <m:t>+3</m:t>
                      </m:r>
                      <m:sSup>
                        <m:sSupPr>
                          <m:ctrlPr>
                            <a:rPr lang="en-US" sz="2200" i="1">
                              <a:solidFill>
                                <a:srgbClr val="7030A0"/>
                              </a:solidFill>
                              <a:latin typeface="Cambria Math" panose="02040503050406030204" pitchFamily="18" charset="0"/>
                            </a:rPr>
                          </m:ctrlPr>
                        </m:sSupPr>
                        <m:e>
                          <m:r>
                            <a:rPr lang="en-US" sz="2200" i="1">
                              <a:solidFill>
                                <a:srgbClr val="7030A0"/>
                              </a:solidFill>
                              <a:latin typeface="Cambria Math" panose="02040503050406030204" pitchFamily="18" charset="0"/>
                            </a:rPr>
                            <m:t>𝑘</m:t>
                          </m:r>
                        </m:e>
                        <m:sup>
                          <m:r>
                            <a:rPr lang="en-US" sz="2200" i="1">
                              <a:solidFill>
                                <a:srgbClr val="7030A0"/>
                              </a:solidFill>
                              <a:latin typeface="Cambria Math" panose="02040503050406030204" pitchFamily="18" charset="0"/>
                            </a:rPr>
                            <m:t>2</m:t>
                          </m:r>
                        </m:sup>
                      </m:sSup>
                      <m:sSubSup>
                        <m:sSubSupPr>
                          <m:ctrlPr>
                            <a:rPr lang="en-US" sz="2200" i="1" smtClean="0">
                              <a:solidFill>
                                <a:srgbClr val="7030A0"/>
                              </a:solidFill>
                              <a:latin typeface="Cambria Math" panose="02040503050406030204" pitchFamily="18" charset="0"/>
                            </a:rPr>
                          </m:ctrlPr>
                        </m:sSubSupPr>
                        <m:e>
                          <m:r>
                            <a:rPr lang="en-US" sz="2200" i="1">
                              <a:solidFill>
                                <a:srgbClr val="7030A0"/>
                              </a:solidFill>
                              <a:latin typeface="Cambria Math" panose="02040503050406030204" pitchFamily="18" charset="0"/>
                              <a:ea typeface="Cambria Math" panose="02040503050406030204" pitchFamily="18" charset="0"/>
                            </a:rPr>
                            <m:t>𝜔</m:t>
                          </m:r>
                        </m:e>
                        <m:sub>
                          <m:r>
                            <a:rPr lang="en-US" sz="2200" i="1">
                              <a:solidFill>
                                <a:srgbClr val="7030A0"/>
                              </a:solidFill>
                              <a:latin typeface="Cambria Math" panose="02040503050406030204" pitchFamily="18" charset="0"/>
                              <a:ea typeface="Cambria Math" panose="02040503050406030204" pitchFamily="18" charset="0"/>
                            </a:rPr>
                            <m:t>𝑝𝑒</m:t>
                          </m:r>
                        </m:sub>
                        <m:sup>
                          <m:r>
                            <a:rPr lang="en-US" sz="2200" i="1">
                              <a:solidFill>
                                <a:srgbClr val="7030A0"/>
                              </a:solidFill>
                              <a:latin typeface="Cambria Math" panose="02040503050406030204" pitchFamily="18" charset="0"/>
                              <a:ea typeface="Cambria Math" panose="02040503050406030204" pitchFamily="18" charset="0"/>
                            </a:rPr>
                            <m:t>2</m:t>
                          </m:r>
                        </m:sup>
                      </m:sSubSup>
                      <m:f>
                        <m:fPr>
                          <m:ctrlPr>
                            <a:rPr lang="en-US" sz="2200" i="1" smtClean="0">
                              <a:solidFill>
                                <a:srgbClr val="7030A0"/>
                              </a:solidFill>
                              <a:latin typeface="Cambria Math" panose="02040503050406030204" pitchFamily="18" charset="0"/>
                              <a:ea typeface="Cambria Math" panose="02040503050406030204" pitchFamily="18" charset="0"/>
                            </a:rPr>
                          </m:ctrlPr>
                        </m:fPr>
                        <m:num>
                          <m:sSubSup>
                            <m:sSubSupPr>
                              <m:ctrlPr>
                                <a:rPr lang="en-US" sz="2200" i="1" smtClean="0">
                                  <a:solidFill>
                                    <a:srgbClr val="7030A0"/>
                                  </a:solidFill>
                                  <a:latin typeface="Cambria Math" panose="02040503050406030204" pitchFamily="18" charset="0"/>
                                  <a:ea typeface="Cambria Math" panose="02040503050406030204" pitchFamily="18" charset="0"/>
                                </a:rPr>
                              </m:ctrlPr>
                            </m:sSubSupPr>
                            <m:e>
                              <m:r>
                                <a:rPr lang="en-US" sz="2200" b="0" i="1" smtClean="0">
                                  <a:solidFill>
                                    <a:srgbClr val="7030A0"/>
                                  </a:solidFill>
                                  <a:latin typeface="Cambria Math" panose="02040503050406030204" pitchFamily="18" charset="0"/>
                                  <a:ea typeface="Cambria Math" panose="02040503050406030204" pitchFamily="18" charset="0"/>
                                </a:rPr>
                                <m:t>𝑉</m:t>
                              </m:r>
                            </m:e>
                            <m:sub>
                              <m:r>
                                <a:rPr lang="en-US" sz="2200" b="0" i="1" smtClean="0">
                                  <a:solidFill>
                                    <a:srgbClr val="7030A0"/>
                                  </a:solidFill>
                                  <a:latin typeface="Cambria Math" panose="02040503050406030204" pitchFamily="18" charset="0"/>
                                  <a:ea typeface="Cambria Math" panose="02040503050406030204" pitchFamily="18" charset="0"/>
                                </a:rPr>
                                <m:t>𝑡h𝑒</m:t>
                              </m:r>
                            </m:sub>
                            <m:sup>
                              <m:r>
                                <a:rPr lang="en-US" sz="2200" b="0" i="1" smtClean="0">
                                  <a:solidFill>
                                    <a:srgbClr val="7030A0"/>
                                  </a:solidFill>
                                  <a:latin typeface="Cambria Math" panose="02040503050406030204" pitchFamily="18" charset="0"/>
                                  <a:ea typeface="Cambria Math" panose="02040503050406030204" pitchFamily="18" charset="0"/>
                                </a:rPr>
                                <m:t>2</m:t>
                              </m:r>
                            </m:sup>
                          </m:sSubSup>
                        </m:num>
                        <m:den>
                          <m:sSubSup>
                            <m:sSubSupPr>
                              <m:ctrlPr>
                                <a:rPr lang="en-US" sz="2200" i="1">
                                  <a:solidFill>
                                    <a:srgbClr val="7030A0"/>
                                  </a:solidFill>
                                  <a:latin typeface="Cambria Math" panose="02040503050406030204" pitchFamily="18" charset="0"/>
                                </a:rPr>
                              </m:ctrlPr>
                            </m:sSubSupPr>
                            <m:e>
                              <m:r>
                                <a:rPr lang="en-US" sz="2200" i="1">
                                  <a:solidFill>
                                    <a:srgbClr val="7030A0"/>
                                  </a:solidFill>
                                  <a:latin typeface="Cambria Math" panose="02040503050406030204" pitchFamily="18" charset="0"/>
                                  <a:ea typeface="Cambria Math" panose="02040503050406030204" pitchFamily="18" charset="0"/>
                                </a:rPr>
                                <m:t>𝜔</m:t>
                              </m:r>
                            </m:e>
                            <m:sub>
                              <m:r>
                                <a:rPr lang="en-US" sz="2200" i="1">
                                  <a:solidFill>
                                    <a:srgbClr val="7030A0"/>
                                  </a:solidFill>
                                  <a:latin typeface="Cambria Math" panose="02040503050406030204" pitchFamily="18" charset="0"/>
                                  <a:ea typeface="Cambria Math" panose="02040503050406030204" pitchFamily="18" charset="0"/>
                                </a:rPr>
                                <m:t>𝑝𝑒</m:t>
                              </m:r>
                            </m:sub>
                            <m:sup>
                              <m:r>
                                <a:rPr lang="en-US" sz="2200" i="1">
                                  <a:solidFill>
                                    <a:srgbClr val="7030A0"/>
                                  </a:solidFill>
                                  <a:latin typeface="Cambria Math" panose="02040503050406030204" pitchFamily="18" charset="0"/>
                                </a:rPr>
                                <m:t>2</m:t>
                              </m:r>
                            </m:sup>
                          </m:sSubSup>
                        </m:den>
                      </m:f>
                    </m:oMath>
                  </m:oMathPara>
                </a14:m>
                <a:endParaRPr lang="en-US" sz="2200" dirty="0">
                  <a:solidFill>
                    <a:srgbClr val="7030A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807594" y="3801242"/>
                <a:ext cx="5473524" cy="887166"/>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717442" y="4819405"/>
                <a:ext cx="5563676" cy="576312"/>
              </a:xfrm>
              <a:prstGeom prst="rect">
                <a:avLst/>
              </a:prstGeom>
              <a:solidFill>
                <a:schemeClr val="accent6">
                  <a:lumMod val="40000"/>
                  <a:lumOff val="60000"/>
                </a:schemeClr>
              </a:solid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800" i="1" smtClean="0">
                              <a:solidFill>
                                <a:schemeClr val="accent6">
                                  <a:lumMod val="75000"/>
                                </a:schemeClr>
                              </a:solidFill>
                              <a:latin typeface="Cambria Math" panose="02040503050406030204" pitchFamily="18" charset="0"/>
                            </a:rPr>
                          </m:ctrlPr>
                        </m:sSubSupPr>
                        <m:e>
                          <m:r>
                            <a:rPr lang="en-US" sz="2800" i="1">
                              <a:solidFill>
                                <a:schemeClr val="accent6">
                                  <a:lumMod val="75000"/>
                                </a:schemeClr>
                              </a:solidFill>
                              <a:latin typeface="Cambria Math" panose="02040503050406030204" pitchFamily="18" charset="0"/>
                              <a:ea typeface="Cambria Math" panose="02040503050406030204" pitchFamily="18" charset="0"/>
                            </a:rPr>
                            <m:t>𝜔</m:t>
                          </m:r>
                        </m:e>
                        <m:sub>
                          <m:r>
                            <a:rPr lang="en-US" sz="2800" i="1">
                              <a:solidFill>
                                <a:schemeClr val="accent6">
                                  <a:lumMod val="75000"/>
                                </a:schemeClr>
                              </a:solidFill>
                              <a:latin typeface="Cambria Math" panose="02040503050406030204" pitchFamily="18" charset="0"/>
                            </a:rPr>
                            <m:t>𝑟</m:t>
                          </m:r>
                        </m:sub>
                        <m:sup>
                          <m:r>
                            <a:rPr lang="en-US" sz="2800" i="1">
                              <a:solidFill>
                                <a:schemeClr val="accent6">
                                  <a:lumMod val="75000"/>
                                </a:schemeClr>
                              </a:solidFill>
                              <a:latin typeface="Cambria Math" panose="02040503050406030204" pitchFamily="18" charset="0"/>
                            </a:rPr>
                            <m:t>2</m:t>
                          </m:r>
                        </m:sup>
                      </m:sSubSup>
                      <m:r>
                        <a:rPr lang="en-US" sz="2800">
                          <a:solidFill>
                            <a:schemeClr val="accent6">
                              <a:lumMod val="75000"/>
                            </a:schemeClr>
                          </a:solidFill>
                          <a:latin typeface="Cambria Math" panose="02040503050406030204" pitchFamily="18" charset="0"/>
                        </a:rPr>
                        <m:t>=</m:t>
                      </m:r>
                      <m:sSubSup>
                        <m:sSubSupPr>
                          <m:ctrlPr>
                            <a:rPr lang="en-US" sz="2800" i="1">
                              <a:solidFill>
                                <a:schemeClr val="accent6">
                                  <a:lumMod val="75000"/>
                                </a:schemeClr>
                              </a:solidFill>
                              <a:latin typeface="Cambria Math" panose="02040503050406030204" pitchFamily="18" charset="0"/>
                            </a:rPr>
                          </m:ctrlPr>
                        </m:sSubSupPr>
                        <m:e>
                          <m:r>
                            <a:rPr lang="en-US" sz="2800" i="1">
                              <a:solidFill>
                                <a:schemeClr val="accent6">
                                  <a:lumMod val="75000"/>
                                </a:schemeClr>
                              </a:solidFill>
                              <a:latin typeface="Cambria Math" panose="02040503050406030204" pitchFamily="18" charset="0"/>
                              <a:ea typeface="Cambria Math" panose="02040503050406030204" pitchFamily="18" charset="0"/>
                            </a:rPr>
                            <m:t>𝜔</m:t>
                          </m:r>
                        </m:e>
                        <m:sub>
                          <m:r>
                            <a:rPr lang="en-US" sz="2800" i="1">
                              <a:solidFill>
                                <a:schemeClr val="accent6">
                                  <a:lumMod val="75000"/>
                                </a:schemeClr>
                              </a:solidFill>
                              <a:latin typeface="Cambria Math" panose="02040503050406030204" pitchFamily="18" charset="0"/>
                              <a:ea typeface="Cambria Math" panose="02040503050406030204" pitchFamily="18" charset="0"/>
                            </a:rPr>
                            <m:t>𝑝𝑒</m:t>
                          </m:r>
                        </m:sub>
                        <m:sup>
                          <m:r>
                            <a:rPr lang="en-US" sz="2800" i="1">
                              <a:solidFill>
                                <a:schemeClr val="accent6">
                                  <a:lumMod val="75000"/>
                                </a:schemeClr>
                              </a:solidFill>
                              <a:latin typeface="Cambria Math" panose="02040503050406030204" pitchFamily="18" charset="0"/>
                            </a:rPr>
                            <m:t>2</m:t>
                          </m:r>
                        </m:sup>
                      </m:sSubSup>
                      <m:r>
                        <a:rPr lang="en-US" sz="2800" i="1">
                          <a:solidFill>
                            <a:schemeClr val="accent6">
                              <a:lumMod val="75000"/>
                            </a:schemeClr>
                          </a:solidFill>
                          <a:latin typeface="Cambria Math" panose="02040503050406030204" pitchFamily="18" charset="0"/>
                        </a:rPr>
                        <m:t>+3</m:t>
                      </m:r>
                      <m:sSup>
                        <m:sSupPr>
                          <m:ctrlPr>
                            <a:rPr lang="en-US" sz="2800" i="1">
                              <a:solidFill>
                                <a:schemeClr val="accent6">
                                  <a:lumMod val="75000"/>
                                </a:schemeClr>
                              </a:solidFill>
                              <a:latin typeface="Cambria Math" panose="02040503050406030204" pitchFamily="18" charset="0"/>
                            </a:rPr>
                          </m:ctrlPr>
                        </m:sSupPr>
                        <m:e>
                          <m:r>
                            <a:rPr lang="en-US" sz="2800" i="1">
                              <a:solidFill>
                                <a:schemeClr val="accent6">
                                  <a:lumMod val="75000"/>
                                </a:schemeClr>
                              </a:solidFill>
                              <a:latin typeface="Cambria Math" panose="02040503050406030204" pitchFamily="18" charset="0"/>
                            </a:rPr>
                            <m:t>𝑘</m:t>
                          </m:r>
                        </m:e>
                        <m:sup>
                          <m:r>
                            <a:rPr lang="en-US" sz="2800" i="1">
                              <a:solidFill>
                                <a:schemeClr val="accent6">
                                  <a:lumMod val="75000"/>
                                </a:schemeClr>
                              </a:solidFill>
                              <a:latin typeface="Cambria Math" panose="02040503050406030204" pitchFamily="18" charset="0"/>
                            </a:rPr>
                            <m:t>2</m:t>
                          </m:r>
                        </m:sup>
                      </m:sSup>
                      <m:sSubSup>
                        <m:sSubSupPr>
                          <m:ctrlPr>
                            <a:rPr lang="en-US" sz="2800" i="1">
                              <a:solidFill>
                                <a:schemeClr val="accent6">
                                  <a:lumMod val="75000"/>
                                </a:schemeClr>
                              </a:solidFill>
                              <a:latin typeface="Cambria Math" panose="02040503050406030204" pitchFamily="18" charset="0"/>
                              <a:ea typeface="Cambria Math" panose="02040503050406030204" pitchFamily="18" charset="0"/>
                            </a:rPr>
                          </m:ctrlPr>
                        </m:sSubSupPr>
                        <m:e>
                          <m:r>
                            <a:rPr lang="en-US" sz="2800" b="0" i="1" smtClean="0">
                              <a:solidFill>
                                <a:schemeClr val="accent6">
                                  <a:lumMod val="75000"/>
                                </a:schemeClr>
                              </a:solidFill>
                              <a:latin typeface="Cambria Math" panose="02040503050406030204" pitchFamily="18" charset="0"/>
                              <a:ea typeface="Cambria Math" panose="02040503050406030204" pitchFamily="18" charset="0"/>
                            </a:rPr>
                            <m:t>𝑉</m:t>
                          </m:r>
                        </m:e>
                        <m:sub>
                          <m:r>
                            <a:rPr lang="en-US" sz="2800" i="1">
                              <a:solidFill>
                                <a:schemeClr val="accent6">
                                  <a:lumMod val="75000"/>
                                </a:schemeClr>
                              </a:solidFill>
                              <a:latin typeface="Cambria Math" panose="02040503050406030204" pitchFamily="18" charset="0"/>
                              <a:ea typeface="Cambria Math" panose="02040503050406030204" pitchFamily="18" charset="0"/>
                            </a:rPr>
                            <m:t>𝑡h</m:t>
                          </m:r>
                          <m:r>
                            <a:rPr lang="en-US" sz="2800" b="0" i="1" smtClean="0">
                              <a:solidFill>
                                <a:schemeClr val="accent6">
                                  <a:lumMod val="75000"/>
                                </a:schemeClr>
                              </a:solidFill>
                              <a:latin typeface="Cambria Math" panose="02040503050406030204" pitchFamily="18" charset="0"/>
                              <a:ea typeface="Cambria Math" panose="02040503050406030204" pitchFamily="18" charset="0"/>
                            </a:rPr>
                            <m:t>𝑒</m:t>
                          </m:r>
                        </m:sub>
                        <m:sup>
                          <m:r>
                            <a:rPr lang="en-US" sz="2800" i="1">
                              <a:solidFill>
                                <a:schemeClr val="accent6">
                                  <a:lumMod val="75000"/>
                                </a:schemeClr>
                              </a:solidFill>
                              <a:latin typeface="Cambria Math" panose="02040503050406030204" pitchFamily="18" charset="0"/>
                              <a:ea typeface="Cambria Math" panose="02040503050406030204" pitchFamily="18" charset="0"/>
                            </a:rPr>
                            <m:t>2</m:t>
                          </m:r>
                        </m:sup>
                      </m:sSubSup>
                    </m:oMath>
                  </m:oMathPara>
                </a14:m>
                <a:endParaRPr lang="en-US" sz="2800" dirty="0">
                  <a:solidFill>
                    <a:schemeClr val="accent6">
                      <a:lumMod val="75000"/>
                    </a:schemeClr>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717442" y="4819405"/>
                <a:ext cx="5563676" cy="576312"/>
              </a:xfrm>
              <a:prstGeom prst="rect">
                <a:avLst/>
              </a:prstGeom>
              <a:blipFill rotWithShape="0">
                <a:blip r:embed="rId8"/>
                <a:stretch>
                  <a:fillRect/>
                </a:stretch>
              </a:blipFill>
            </p:spPr>
            <p:txBody>
              <a:bodyPr/>
              <a:lstStyle/>
              <a:p>
                <a:r>
                  <a:rPr lang="en-US">
                    <a:noFill/>
                  </a:rPr>
                  <a:t> </a:t>
                </a:r>
              </a:p>
            </p:txBody>
          </p:sp>
        </mc:Fallback>
      </mc:AlternateContent>
      <p:sp>
        <p:nvSpPr>
          <p:cNvPr id="10" name="TextBox 9"/>
          <p:cNvSpPr txBox="1"/>
          <p:nvPr/>
        </p:nvSpPr>
        <p:spPr>
          <a:xfrm>
            <a:off x="721217" y="5396248"/>
            <a:ext cx="10444765"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This is the dispersion relation of the electron wave using the </a:t>
            </a:r>
            <a:r>
              <a:rPr lang="en-US" sz="2400" i="1" dirty="0" smtClean="0">
                <a:latin typeface="Times New Roman" panose="02020603050405020304" pitchFamily="18" charset="0"/>
                <a:cs typeface="Times New Roman" panose="02020603050405020304" pitchFamily="18" charset="0"/>
              </a:rPr>
              <a:t>distribution function.</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866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circle(in)">
                                      <p:cBhvr>
                                        <p:cTn id="16" dur="2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wipe(down)">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 calcmode="lin" valueType="num">
                                      <p:cBhvr additive="base">
                                        <p:cTn id="2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1000"/>
                                        <p:tgtEl>
                                          <p:spTgt spid="7">
                                            <p:txEl>
                                              <p:pRg st="0" end="0"/>
                                            </p:txEl>
                                          </p:spTgt>
                                        </p:tgtEl>
                                      </p:cBhvr>
                                    </p:animEffect>
                                    <p:anim calcmode="lin" valueType="num">
                                      <p:cBhvr>
                                        <p:cTn id="3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Effect transition="in" filter="barn(inVertical)">
                                      <p:cBhvr>
                                        <p:cTn id="39" dur="500"/>
                                        <p:tgtEl>
                                          <p:spTgt spid="8">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 calcmode="lin" valueType="num">
                                      <p:cBhvr>
                                        <p:cTn id="44"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45"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46"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47" dur="10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10">
                                            <p:txEl>
                                              <p:pRg st="0" end="0"/>
                                            </p:txEl>
                                          </p:spTgt>
                                        </p:tgtEl>
                                        <p:attrNameLst>
                                          <p:attrName>style.visibility</p:attrName>
                                        </p:attrNameLst>
                                      </p:cBhvr>
                                      <p:to>
                                        <p:strVal val="visible"/>
                                      </p:to>
                                    </p:set>
                                    <p:anim calcmode="lin" valueType="num">
                                      <p:cBhvr>
                                        <p:cTn id="52"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3"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5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60" y="54313"/>
            <a:ext cx="10560676" cy="984885"/>
          </a:xfrm>
          <a:prstGeom prst="rect">
            <a:avLst/>
          </a:prstGeom>
          <a:noFill/>
        </p:spPr>
        <p:txBody>
          <a:bodyPr wrap="square" rtlCol="0">
            <a:spAutoFit/>
          </a:bodyPr>
          <a:lstStyle/>
          <a:p>
            <a:pPr algn="ctr"/>
            <a:r>
              <a:rPr lang="en-US" altLang="zh-CN" sz="4000" b="1" dirty="0" smtClean="0">
                <a:ln w="22225">
                  <a:solidFill>
                    <a:schemeClr val="accent2"/>
                  </a:solidFill>
                  <a:prstDash val="solid"/>
                </a:ln>
                <a:solidFill>
                  <a:schemeClr val="accent2"/>
                </a:solidFill>
                <a:effectLst/>
                <a:latin typeface="Times New Roman" panose="02020603050405020304" pitchFamily="18" charset="0"/>
                <a:cs typeface="Times New Roman" panose="02020603050405020304" pitchFamily="18" charset="0"/>
              </a:rPr>
              <a:t>Dispersion Relation of Electron Waves</a:t>
            </a:r>
          </a:p>
          <a:p>
            <a:endParaRPr lang="en-US" dirty="0"/>
          </a:p>
        </p:txBody>
      </p:sp>
      <p:sp>
        <p:nvSpPr>
          <p:cNvPr id="4" name="TextBox 3"/>
          <p:cNvSpPr txBox="1"/>
          <p:nvPr/>
        </p:nvSpPr>
        <p:spPr>
          <a:xfrm>
            <a:off x="875765" y="723842"/>
            <a:ext cx="4404574"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Again taking Eq. (13</a:t>
            </a:r>
            <a:r>
              <a:rPr lang="en-US" sz="2400" smtClean="0">
                <a:latin typeface="Times New Roman" panose="02020603050405020304" pitchFamily="18" charset="0"/>
                <a:cs typeface="Times New Roman" panose="02020603050405020304" pitchFamily="18" charset="0"/>
              </a:rPr>
              <a:t>) from part 2,</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1472416" y="1179509"/>
                <a:ext cx="9440214" cy="11676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solidFill>
                            <a:srgbClr val="FF0000"/>
                          </a:solidFill>
                          <a:latin typeface="Cambria Math" panose="02040503050406030204" pitchFamily="18" charset="0"/>
                        </a:rPr>
                        <m:t>1−</m:t>
                      </m:r>
                      <m:nary>
                        <m:naryPr>
                          <m:chr m:val="∑"/>
                          <m:supHide m:val="on"/>
                          <m:ctrlPr>
                            <a:rPr lang="en-US" sz="2200" b="0" i="1" smtClean="0">
                              <a:solidFill>
                                <a:srgbClr val="FF0000"/>
                              </a:solidFill>
                              <a:latin typeface="Cambria Math" panose="02040503050406030204" pitchFamily="18" charset="0"/>
                            </a:rPr>
                          </m:ctrlPr>
                        </m:naryPr>
                        <m:sub>
                          <m:r>
                            <m:rPr>
                              <m:brk m:alnAt="7"/>
                            </m:rPr>
                            <a:rPr lang="en-US" sz="2200" b="0" i="1" smtClean="0">
                              <a:solidFill>
                                <a:srgbClr val="FF0000"/>
                              </a:solidFill>
                              <a:latin typeface="Cambria Math" panose="02040503050406030204" pitchFamily="18" charset="0"/>
                              <a:ea typeface="Cambria Math" panose="02040503050406030204" pitchFamily="18" charset="0"/>
                            </a:rPr>
                            <m:t>𝛼</m:t>
                          </m:r>
                        </m:sub>
                        <m:sup/>
                        <m:e>
                          <m:f>
                            <m:fPr>
                              <m:ctrlPr>
                                <a:rPr lang="en-US" sz="2200" b="0" i="1" smtClean="0">
                                  <a:solidFill>
                                    <a:srgbClr val="FF0000"/>
                                  </a:solidFill>
                                  <a:latin typeface="Cambria Math" panose="02040503050406030204" pitchFamily="18" charset="0"/>
                                </a:rPr>
                              </m:ctrlPr>
                            </m:fPr>
                            <m:num>
                              <m:sSubSup>
                                <m:sSubSupPr>
                                  <m:ctrlPr>
                                    <a:rPr lang="en-US" sz="2200" b="0" i="1" smtClean="0">
                                      <a:solidFill>
                                        <a:srgbClr val="FF0000"/>
                                      </a:solidFill>
                                      <a:latin typeface="Cambria Math" panose="02040503050406030204" pitchFamily="18" charset="0"/>
                                    </a:rPr>
                                  </m:ctrlPr>
                                </m:sSubSupPr>
                                <m:e>
                                  <m:r>
                                    <a:rPr lang="en-US" sz="2200" b="0" i="1" smtClean="0">
                                      <a:solidFill>
                                        <a:srgbClr val="FF0000"/>
                                      </a:solidFill>
                                      <a:latin typeface="Cambria Math" panose="02040503050406030204" pitchFamily="18" charset="0"/>
                                      <a:ea typeface="Cambria Math" panose="02040503050406030204" pitchFamily="18" charset="0"/>
                                    </a:rPr>
                                    <m:t>𝜔</m:t>
                                  </m:r>
                                </m:e>
                                <m:sub>
                                  <m:r>
                                    <a:rPr lang="en-US" sz="2200" b="0" i="1" smtClean="0">
                                      <a:solidFill>
                                        <a:srgbClr val="FF0000"/>
                                      </a:solidFill>
                                      <a:latin typeface="Cambria Math" panose="02040503050406030204" pitchFamily="18" charset="0"/>
                                    </a:rPr>
                                    <m:t>𝑝𝑒</m:t>
                                  </m:r>
                                </m:sub>
                                <m:sup>
                                  <m:r>
                                    <a:rPr lang="en-US" sz="2200" b="0" i="1" smtClean="0">
                                      <a:solidFill>
                                        <a:srgbClr val="FF0000"/>
                                      </a:solidFill>
                                      <a:latin typeface="Cambria Math" panose="02040503050406030204" pitchFamily="18" charset="0"/>
                                    </a:rPr>
                                    <m:t>2</m:t>
                                  </m:r>
                                </m:sup>
                              </m:sSubSup>
                            </m:num>
                            <m:den>
                              <m:r>
                                <a:rPr lang="en-US" sz="2200" b="0" i="1" smtClean="0">
                                  <a:solidFill>
                                    <a:srgbClr val="FF0000"/>
                                  </a:solidFill>
                                  <a:latin typeface="Cambria Math" panose="02040503050406030204" pitchFamily="18" charset="0"/>
                                </a:rPr>
                                <m:t>𝑘</m:t>
                              </m:r>
                              <m:sSub>
                                <m:sSubPr>
                                  <m:ctrlPr>
                                    <a:rPr lang="en-US" sz="2200" b="0" i="1" smtClean="0">
                                      <a:solidFill>
                                        <a:srgbClr val="FF0000"/>
                                      </a:solidFill>
                                      <a:latin typeface="Cambria Math" panose="02040503050406030204" pitchFamily="18" charset="0"/>
                                    </a:rPr>
                                  </m:ctrlPr>
                                </m:sSubPr>
                                <m:e>
                                  <m:r>
                                    <a:rPr lang="en-US" sz="2200" b="0" i="1" smtClean="0">
                                      <a:solidFill>
                                        <a:srgbClr val="FF0000"/>
                                      </a:solidFill>
                                      <a:latin typeface="Cambria Math" panose="02040503050406030204" pitchFamily="18" charset="0"/>
                                    </a:rPr>
                                    <m:t>𝑛</m:t>
                                  </m:r>
                                </m:e>
                                <m:sub>
                                  <m:r>
                                    <a:rPr lang="en-US" sz="2200" b="0" i="1" smtClean="0">
                                      <a:solidFill>
                                        <a:srgbClr val="FF0000"/>
                                      </a:solidFill>
                                      <a:latin typeface="Cambria Math" panose="02040503050406030204" pitchFamily="18" charset="0"/>
                                    </a:rPr>
                                    <m:t>0</m:t>
                                  </m:r>
                                  <m:r>
                                    <a:rPr lang="en-US" sz="2200" b="0" i="1" smtClean="0">
                                      <a:solidFill>
                                        <a:srgbClr val="FF0000"/>
                                      </a:solidFill>
                                      <a:latin typeface="Cambria Math" panose="02040503050406030204" pitchFamily="18" charset="0"/>
                                    </a:rPr>
                                    <m:t>𝑒</m:t>
                                  </m:r>
                                </m:sub>
                              </m:sSub>
                            </m:den>
                          </m:f>
                          <m:nary>
                            <m:naryPr>
                              <m:limLoc m:val="undOvr"/>
                              <m:ctrlPr>
                                <a:rPr lang="en-US" sz="2200" b="0" i="1" smtClean="0">
                                  <a:solidFill>
                                    <a:srgbClr val="FF0000"/>
                                  </a:solidFill>
                                  <a:latin typeface="Cambria Math" panose="02040503050406030204" pitchFamily="18" charset="0"/>
                                </a:rPr>
                              </m:ctrlPr>
                            </m:naryPr>
                            <m:sub>
                              <m:r>
                                <m:rPr>
                                  <m:brk m:alnAt="24"/>
                                </m:rPr>
                                <a:rPr lang="en-US" sz="2200" b="0" i="1" smtClean="0">
                                  <a:solidFill>
                                    <a:srgbClr val="FF0000"/>
                                  </a:solidFill>
                                  <a:latin typeface="Cambria Math" panose="02040503050406030204" pitchFamily="18" charset="0"/>
                                </a:rPr>
                                <m:t>−</m:t>
                              </m:r>
                              <m:r>
                                <a:rPr lang="en-US" sz="2200" b="0" i="1" smtClean="0">
                                  <a:solidFill>
                                    <a:srgbClr val="FF0000"/>
                                  </a:solidFill>
                                  <a:latin typeface="Cambria Math" panose="02040503050406030204" pitchFamily="18" charset="0"/>
                                  <a:ea typeface="Cambria Math" panose="02040503050406030204" pitchFamily="18" charset="0"/>
                                </a:rPr>
                                <m:t>∝</m:t>
                              </m:r>
                            </m:sub>
                            <m:sup>
                              <m:r>
                                <a:rPr lang="en-US" sz="2200" b="0" i="1" smtClean="0">
                                  <a:solidFill>
                                    <a:srgbClr val="FF0000"/>
                                  </a:solidFill>
                                  <a:latin typeface="Cambria Math" panose="02040503050406030204" pitchFamily="18" charset="0"/>
                                </a:rPr>
                                <m:t>+</m:t>
                              </m:r>
                              <m:r>
                                <a:rPr lang="en-US" sz="2200" b="0" i="1" smtClean="0">
                                  <a:solidFill>
                                    <a:srgbClr val="FF0000"/>
                                  </a:solidFill>
                                  <a:latin typeface="Cambria Math" panose="02040503050406030204" pitchFamily="18" charset="0"/>
                                  <a:ea typeface="Cambria Math" panose="02040503050406030204" pitchFamily="18" charset="0"/>
                                </a:rPr>
                                <m:t>∝</m:t>
                              </m:r>
                            </m:sup>
                            <m:e>
                              <m:f>
                                <m:fPr>
                                  <m:ctrlPr>
                                    <a:rPr lang="en-US" sz="2200" b="0" i="1" smtClean="0">
                                      <a:solidFill>
                                        <a:srgbClr val="FF0000"/>
                                      </a:solidFill>
                                      <a:latin typeface="Cambria Math" panose="02040503050406030204" pitchFamily="18" charset="0"/>
                                    </a:rPr>
                                  </m:ctrlPr>
                                </m:fPr>
                                <m:num>
                                  <m:f>
                                    <m:fPr>
                                      <m:ctrlPr>
                                        <a:rPr lang="en-US" sz="2200" i="1">
                                          <a:solidFill>
                                            <a:srgbClr val="FF0000"/>
                                          </a:solidFill>
                                          <a:latin typeface="Cambria Math" panose="02040503050406030204" pitchFamily="18" charset="0"/>
                                        </a:rPr>
                                      </m:ctrlPr>
                                    </m:fPr>
                                    <m:num>
                                      <m:r>
                                        <a:rPr lang="en-US" sz="2200" i="1">
                                          <a:solidFill>
                                            <a:srgbClr val="FF0000"/>
                                          </a:solidFill>
                                          <a:latin typeface="Cambria Math" panose="02040503050406030204" pitchFamily="18" charset="0"/>
                                        </a:rPr>
                                        <m:t>   </m:t>
                                      </m:r>
                                      <m:sSub>
                                        <m:sSubPr>
                                          <m:ctrlPr>
                                            <a:rPr lang="en-US" sz="2200" i="1">
                                              <a:solidFill>
                                                <a:srgbClr val="FF0000"/>
                                              </a:solidFill>
                                              <a:latin typeface="Cambria Math" panose="02040503050406030204" pitchFamily="18" charset="0"/>
                                            </a:rPr>
                                          </m:ctrlPr>
                                        </m:sSubPr>
                                        <m:e>
                                          <m:r>
                                            <a:rPr lang="en-US" sz="2200" i="1">
                                              <a:solidFill>
                                                <a:srgbClr val="FF0000"/>
                                              </a:solidFill>
                                              <a:latin typeface="Cambria Math" panose="02040503050406030204" pitchFamily="18" charset="0"/>
                                              <a:ea typeface="Cambria Math" panose="02040503050406030204" pitchFamily="18" charset="0"/>
                                            </a:rPr>
                                            <m:t>𝜕</m:t>
                                          </m:r>
                                          <m:r>
                                            <a:rPr lang="en-US" sz="2200" i="1">
                                              <a:solidFill>
                                                <a:srgbClr val="FF0000"/>
                                              </a:solidFill>
                                              <a:latin typeface="Cambria Math" panose="02040503050406030204" pitchFamily="18" charset="0"/>
                                              <a:ea typeface="Cambria Math" panose="02040503050406030204" pitchFamily="18" charset="0"/>
                                            </a:rPr>
                                            <m:t>𝑓</m:t>
                                          </m:r>
                                        </m:e>
                                        <m:sub>
                                          <m:r>
                                            <a:rPr lang="en-US" sz="2200" i="1">
                                              <a:solidFill>
                                                <a:srgbClr val="FF0000"/>
                                              </a:solidFill>
                                              <a:latin typeface="Cambria Math" panose="02040503050406030204" pitchFamily="18" charset="0"/>
                                              <a:ea typeface="Cambria Math" panose="02040503050406030204" pitchFamily="18" charset="0"/>
                                            </a:rPr>
                                            <m:t>𝛼</m:t>
                                          </m:r>
                                          <m:r>
                                            <a:rPr lang="en-US" sz="2200" i="1">
                                              <a:solidFill>
                                                <a:srgbClr val="FF0000"/>
                                              </a:solidFill>
                                              <a:latin typeface="Cambria Math" panose="02040503050406030204" pitchFamily="18" charset="0"/>
                                              <a:ea typeface="Cambria Math" panose="02040503050406030204" pitchFamily="18" charset="0"/>
                                            </a:rPr>
                                            <m:t>0</m:t>
                                          </m:r>
                                        </m:sub>
                                      </m:sSub>
                                    </m:num>
                                    <m:den>
                                      <m:r>
                                        <a:rPr lang="en-US" sz="2200" i="1">
                                          <a:solidFill>
                                            <a:srgbClr val="FF0000"/>
                                          </a:solidFill>
                                          <a:latin typeface="Cambria Math" panose="02040503050406030204" pitchFamily="18" charset="0"/>
                                          <a:ea typeface="Cambria Math" panose="02040503050406030204" pitchFamily="18" charset="0"/>
                                        </a:rPr>
                                        <m:t>𝜕</m:t>
                                      </m:r>
                                      <m:r>
                                        <a:rPr lang="en-US" sz="2200" i="1">
                                          <a:solidFill>
                                            <a:srgbClr val="FF0000"/>
                                          </a:solidFill>
                                          <a:latin typeface="Cambria Math" panose="02040503050406030204" pitchFamily="18" charset="0"/>
                                          <a:ea typeface="Cambria Math" panose="02040503050406030204" pitchFamily="18" charset="0"/>
                                        </a:rPr>
                                        <m:t>𝑢</m:t>
                                      </m:r>
                                    </m:den>
                                  </m:f>
                                </m:num>
                                <m:den>
                                  <m:r>
                                    <a:rPr lang="en-US" sz="2200" b="0" i="1" smtClean="0">
                                      <a:solidFill>
                                        <a:srgbClr val="FF0000"/>
                                      </a:solidFill>
                                      <a:latin typeface="Cambria Math" panose="02040503050406030204" pitchFamily="18" charset="0"/>
                                    </a:rPr>
                                    <m:t>𝑘𝑢</m:t>
                                  </m:r>
                                  <m:r>
                                    <a:rPr lang="en-US" sz="2200" b="0" i="1" smtClean="0">
                                      <a:solidFill>
                                        <a:srgbClr val="FF0000"/>
                                      </a:solidFill>
                                      <a:latin typeface="Cambria Math" panose="02040503050406030204" pitchFamily="18" charset="0"/>
                                    </a:rPr>
                                    <m:t>−</m:t>
                                  </m:r>
                                  <m:r>
                                    <a:rPr lang="en-US" sz="2200" b="0" i="1" smtClean="0">
                                      <a:solidFill>
                                        <a:srgbClr val="FF0000"/>
                                      </a:solidFill>
                                      <a:latin typeface="Cambria Math" panose="02040503050406030204" pitchFamily="18" charset="0"/>
                                      <a:ea typeface="Cambria Math" panose="02040503050406030204" pitchFamily="18" charset="0"/>
                                    </a:rPr>
                                    <m:t>𝜔</m:t>
                                  </m:r>
                                </m:den>
                              </m:f>
                              <m:r>
                                <a:rPr lang="en-US" sz="2200" b="0" i="1" smtClean="0">
                                  <a:solidFill>
                                    <a:srgbClr val="FF0000"/>
                                  </a:solidFill>
                                  <a:latin typeface="Cambria Math" panose="02040503050406030204" pitchFamily="18" charset="0"/>
                                </a:rPr>
                                <m:t>𝑑</m:t>
                              </m:r>
                              <m:sSub>
                                <m:sSubPr>
                                  <m:ctrlPr>
                                    <a:rPr lang="en-US" sz="2200" b="0" i="1" smtClean="0">
                                      <a:solidFill>
                                        <a:srgbClr val="FF0000"/>
                                      </a:solidFill>
                                      <a:latin typeface="Cambria Math" panose="02040503050406030204" pitchFamily="18" charset="0"/>
                                    </a:rPr>
                                  </m:ctrlPr>
                                </m:sSubPr>
                                <m:e>
                                  <m:r>
                                    <a:rPr lang="en-US" sz="2200" b="0" i="1" smtClean="0">
                                      <a:solidFill>
                                        <a:srgbClr val="FF0000"/>
                                      </a:solidFill>
                                      <a:latin typeface="Cambria Math" panose="02040503050406030204" pitchFamily="18" charset="0"/>
                                    </a:rPr>
                                    <m:t>𝑉</m:t>
                                  </m:r>
                                </m:e>
                                <m:sub>
                                  <m:r>
                                    <a:rPr lang="en-US" sz="2200" b="0" i="1" smtClean="0">
                                      <a:solidFill>
                                        <a:srgbClr val="FF0000"/>
                                      </a:solidFill>
                                      <a:latin typeface="Cambria Math" panose="02040503050406030204" pitchFamily="18" charset="0"/>
                                    </a:rPr>
                                    <m:t>𝑥</m:t>
                                  </m:r>
                                </m:sub>
                              </m:sSub>
                              <m:r>
                                <a:rPr lang="en-US" sz="2200" b="0" i="1" smtClean="0">
                                  <a:solidFill>
                                    <a:srgbClr val="FF0000"/>
                                  </a:solidFill>
                                  <a:latin typeface="Cambria Math" panose="02040503050406030204" pitchFamily="18" charset="0"/>
                                </a:rPr>
                                <m:t>=0………(13)</m:t>
                              </m:r>
                            </m:e>
                          </m:nary>
                        </m:e>
                      </m:nary>
                    </m:oMath>
                  </m:oMathPara>
                </a14:m>
                <a:endParaRPr lang="en-US" sz="2200" dirty="0"/>
              </a:p>
            </p:txBody>
          </p:sp>
        </mc:Choice>
        <mc:Fallback xmlns="">
          <p:sp>
            <p:nvSpPr>
              <p:cNvPr id="5" name="TextBox 4"/>
              <p:cNvSpPr txBox="1">
                <a:spLocks noRot="1" noChangeAspect="1" noMove="1" noResize="1" noEditPoints="1" noAdjustHandles="1" noChangeArrowheads="1" noChangeShapeType="1" noTextEdit="1"/>
              </p:cNvSpPr>
              <p:nvPr/>
            </p:nvSpPr>
            <p:spPr>
              <a:xfrm>
                <a:off x="1472416" y="1179509"/>
                <a:ext cx="9440214" cy="1167692"/>
              </a:xfrm>
              <a:prstGeom prst="rect">
                <a:avLst/>
              </a:prstGeom>
              <a:blipFill rotWithShape="0">
                <a:blip r:embed="rId2"/>
                <a:stretch>
                  <a:fillRect/>
                </a:stretch>
              </a:blipFill>
            </p:spPr>
            <p:txBody>
              <a:bodyPr/>
              <a:lstStyle/>
              <a:p>
                <a:r>
                  <a:rPr lang="en-US">
                    <a:noFill/>
                  </a:rPr>
                  <a:t> </a:t>
                </a:r>
              </a:p>
            </p:txBody>
          </p:sp>
        </mc:Fallback>
      </mc:AlternateContent>
      <p:sp>
        <p:nvSpPr>
          <p:cNvPr id="6" name="TextBox 5"/>
          <p:cNvSpPr txBox="1"/>
          <p:nvPr/>
        </p:nvSpPr>
        <p:spPr>
          <a:xfrm>
            <a:off x="875765" y="2305207"/>
            <a:ext cx="88993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Now taking the denominator of the term in integral of Eq. (13)</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TextBox 7"/>
              <p:cNvSpPr txBox="1"/>
              <p:nvPr/>
            </p:nvSpPr>
            <p:spPr>
              <a:xfrm>
                <a:off x="1944710" y="2705931"/>
                <a:ext cx="9092484" cy="10243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200" i="1" smtClean="0">
                              <a:solidFill>
                                <a:srgbClr val="A63087"/>
                              </a:solidFill>
                              <a:latin typeface="Cambria Math" panose="02040503050406030204" pitchFamily="18" charset="0"/>
                            </a:rPr>
                          </m:ctrlPr>
                        </m:fPr>
                        <m:num>
                          <m:r>
                            <a:rPr lang="en-US" sz="2200" b="0" i="1" smtClean="0">
                              <a:solidFill>
                                <a:srgbClr val="A63087"/>
                              </a:solidFill>
                              <a:latin typeface="Cambria Math" panose="02040503050406030204" pitchFamily="18" charset="0"/>
                            </a:rPr>
                            <m:t>1</m:t>
                          </m:r>
                        </m:num>
                        <m:den>
                          <m:r>
                            <a:rPr lang="en-US" sz="2200" b="0" i="1" smtClean="0">
                              <a:solidFill>
                                <a:srgbClr val="A63087"/>
                              </a:solidFill>
                              <a:latin typeface="Cambria Math" panose="02040503050406030204" pitchFamily="18" charset="0"/>
                            </a:rPr>
                            <m:t>𝑘𝑢</m:t>
                          </m:r>
                          <m:r>
                            <a:rPr lang="en-US" sz="2200" b="0" i="1" smtClean="0">
                              <a:solidFill>
                                <a:srgbClr val="A63087"/>
                              </a:solidFill>
                              <a:latin typeface="Cambria Math" panose="02040503050406030204" pitchFamily="18" charset="0"/>
                            </a:rPr>
                            <m:t>−</m:t>
                          </m:r>
                          <m:d>
                            <m:dPr>
                              <m:ctrlPr>
                                <a:rPr lang="en-US" sz="2200" b="0" i="1" smtClean="0">
                                  <a:solidFill>
                                    <a:srgbClr val="A63087"/>
                                  </a:solidFill>
                                  <a:latin typeface="Cambria Math" panose="02040503050406030204" pitchFamily="18" charset="0"/>
                                </a:rPr>
                              </m:ctrlPr>
                            </m:dPr>
                            <m:e>
                              <m:sSub>
                                <m:sSubPr>
                                  <m:ctrlPr>
                                    <a:rPr lang="en-US" sz="2200" b="0" i="1" smtClean="0">
                                      <a:solidFill>
                                        <a:srgbClr val="A63087"/>
                                      </a:solidFill>
                                      <a:latin typeface="Cambria Math" panose="02040503050406030204" pitchFamily="18" charset="0"/>
                                    </a:rPr>
                                  </m:ctrlPr>
                                </m:sSubPr>
                                <m:e>
                                  <m:r>
                                    <a:rPr lang="en-US" sz="2200" b="0" i="1" smtClean="0">
                                      <a:solidFill>
                                        <a:srgbClr val="A63087"/>
                                      </a:solidFill>
                                      <a:latin typeface="Cambria Math" panose="02040503050406030204" pitchFamily="18" charset="0"/>
                                      <a:ea typeface="Cambria Math" panose="02040503050406030204" pitchFamily="18" charset="0"/>
                                    </a:rPr>
                                    <m:t>𝜔</m:t>
                                  </m:r>
                                </m:e>
                                <m:sub>
                                  <m:r>
                                    <a:rPr lang="en-US" sz="2200" b="0" i="1" smtClean="0">
                                      <a:solidFill>
                                        <a:srgbClr val="A63087"/>
                                      </a:solidFill>
                                      <a:latin typeface="Cambria Math" panose="02040503050406030204" pitchFamily="18" charset="0"/>
                                    </a:rPr>
                                    <m:t>𝑟</m:t>
                                  </m:r>
                                </m:sub>
                              </m:sSub>
                              <m:r>
                                <a:rPr lang="en-US" sz="2200" b="0" i="1" smtClean="0">
                                  <a:solidFill>
                                    <a:srgbClr val="A63087"/>
                                  </a:solidFill>
                                  <a:latin typeface="Cambria Math" panose="02040503050406030204" pitchFamily="18" charset="0"/>
                                </a:rPr>
                                <m:t>+</m:t>
                              </m:r>
                              <m:r>
                                <a:rPr lang="en-US" sz="2200" b="0" i="1" smtClean="0">
                                  <a:solidFill>
                                    <a:srgbClr val="A63087"/>
                                  </a:solidFill>
                                  <a:latin typeface="Cambria Math" panose="02040503050406030204" pitchFamily="18" charset="0"/>
                                </a:rPr>
                                <m:t>𝑖</m:t>
                              </m:r>
                              <m:sSub>
                                <m:sSubPr>
                                  <m:ctrlPr>
                                    <a:rPr lang="en-US" sz="2200" b="0" i="1" smtClean="0">
                                      <a:solidFill>
                                        <a:srgbClr val="A63087"/>
                                      </a:solidFill>
                                      <a:latin typeface="Cambria Math" panose="02040503050406030204" pitchFamily="18" charset="0"/>
                                    </a:rPr>
                                  </m:ctrlPr>
                                </m:sSubPr>
                                <m:e>
                                  <m:r>
                                    <a:rPr lang="en-US" sz="2200" b="0" i="1" smtClean="0">
                                      <a:solidFill>
                                        <a:srgbClr val="A63087"/>
                                      </a:solidFill>
                                      <a:latin typeface="Cambria Math" panose="02040503050406030204" pitchFamily="18" charset="0"/>
                                      <a:ea typeface="Cambria Math" panose="02040503050406030204" pitchFamily="18" charset="0"/>
                                    </a:rPr>
                                    <m:t>𝜔</m:t>
                                  </m:r>
                                </m:e>
                                <m:sub>
                                  <m:r>
                                    <a:rPr lang="en-US" sz="2200" b="0" i="1" smtClean="0">
                                      <a:solidFill>
                                        <a:srgbClr val="A63087"/>
                                      </a:solidFill>
                                      <a:latin typeface="Cambria Math" panose="02040503050406030204" pitchFamily="18" charset="0"/>
                                    </a:rPr>
                                    <m:t>𝑖</m:t>
                                  </m:r>
                                </m:sub>
                              </m:sSub>
                            </m:e>
                          </m:d>
                        </m:den>
                      </m:f>
                      <m:r>
                        <a:rPr lang="en-US" sz="2200" b="0" i="1" smtClean="0">
                          <a:solidFill>
                            <a:srgbClr val="A63087"/>
                          </a:solidFill>
                          <a:latin typeface="Cambria Math" panose="02040503050406030204" pitchFamily="18" charset="0"/>
                        </a:rPr>
                        <m:t>=</m:t>
                      </m:r>
                      <m:f>
                        <m:fPr>
                          <m:ctrlPr>
                            <a:rPr lang="en-US" sz="2200" b="0" i="1" smtClean="0">
                              <a:solidFill>
                                <a:srgbClr val="A63087"/>
                              </a:solidFill>
                              <a:latin typeface="Cambria Math" panose="02040503050406030204" pitchFamily="18" charset="0"/>
                            </a:rPr>
                          </m:ctrlPr>
                        </m:fPr>
                        <m:num>
                          <m:r>
                            <a:rPr lang="en-US" sz="2200" b="0" i="1" smtClean="0">
                              <a:solidFill>
                                <a:srgbClr val="A63087"/>
                              </a:solidFill>
                              <a:latin typeface="Cambria Math" panose="02040503050406030204" pitchFamily="18" charset="0"/>
                            </a:rPr>
                            <m:t>1</m:t>
                          </m:r>
                        </m:num>
                        <m:den>
                          <m:d>
                            <m:dPr>
                              <m:ctrlPr>
                                <a:rPr lang="en-US" sz="2200" b="0" i="1" smtClean="0">
                                  <a:solidFill>
                                    <a:srgbClr val="A63087"/>
                                  </a:solidFill>
                                  <a:latin typeface="Cambria Math" panose="02040503050406030204" pitchFamily="18" charset="0"/>
                                </a:rPr>
                              </m:ctrlPr>
                            </m:dPr>
                            <m:e>
                              <m:r>
                                <a:rPr lang="en-US" sz="2200" b="0" i="1" smtClean="0">
                                  <a:solidFill>
                                    <a:srgbClr val="A63087"/>
                                  </a:solidFill>
                                  <a:latin typeface="Cambria Math" panose="02040503050406030204" pitchFamily="18" charset="0"/>
                                </a:rPr>
                                <m:t>𝑘𝑢</m:t>
                              </m:r>
                              <m:r>
                                <a:rPr lang="en-US" sz="2200" b="0" i="1" smtClean="0">
                                  <a:solidFill>
                                    <a:srgbClr val="A63087"/>
                                  </a:solidFill>
                                  <a:latin typeface="Cambria Math" panose="02040503050406030204" pitchFamily="18" charset="0"/>
                                </a:rPr>
                                <m:t>−</m:t>
                              </m:r>
                              <m:sSub>
                                <m:sSubPr>
                                  <m:ctrlPr>
                                    <a:rPr lang="en-US" sz="2200" b="0" i="1" smtClean="0">
                                      <a:solidFill>
                                        <a:srgbClr val="A63087"/>
                                      </a:solidFill>
                                      <a:latin typeface="Cambria Math" panose="02040503050406030204" pitchFamily="18" charset="0"/>
                                    </a:rPr>
                                  </m:ctrlPr>
                                </m:sSubPr>
                                <m:e>
                                  <m:r>
                                    <a:rPr lang="en-US" sz="2200" b="0" i="1" smtClean="0">
                                      <a:solidFill>
                                        <a:srgbClr val="A63087"/>
                                      </a:solidFill>
                                      <a:latin typeface="Cambria Math" panose="02040503050406030204" pitchFamily="18" charset="0"/>
                                      <a:ea typeface="Cambria Math" panose="02040503050406030204" pitchFamily="18" charset="0"/>
                                    </a:rPr>
                                    <m:t>𝜔</m:t>
                                  </m:r>
                                </m:e>
                                <m:sub>
                                  <m:r>
                                    <a:rPr lang="en-US" sz="2200" b="0" i="1" smtClean="0">
                                      <a:solidFill>
                                        <a:srgbClr val="A63087"/>
                                      </a:solidFill>
                                      <a:latin typeface="Cambria Math" panose="02040503050406030204" pitchFamily="18" charset="0"/>
                                    </a:rPr>
                                    <m:t>𝑟</m:t>
                                  </m:r>
                                </m:sub>
                              </m:sSub>
                            </m:e>
                          </m:d>
                          <m:d>
                            <m:dPr>
                              <m:ctrlPr>
                                <a:rPr lang="en-US" sz="2200" b="0" i="1" smtClean="0">
                                  <a:solidFill>
                                    <a:srgbClr val="A63087"/>
                                  </a:solidFill>
                                  <a:latin typeface="Cambria Math" panose="02040503050406030204" pitchFamily="18" charset="0"/>
                                </a:rPr>
                              </m:ctrlPr>
                            </m:dPr>
                            <m:e>
                              <m:f>
                                <m:fPr>
                                  <m:type m:val="skw"/>
                                  <m:ctrlPr>
                                    <a:rPr lang="en-US" sz="2200" b="0" i="1" smtClean="0">
                                      <a:solidFill>
                                        <a:srgbClr val="A63087"/>
                                      </a:solidFill>
                                      <a:latin typeface="Cambria Math" panose="02040503050406030204" pitchFamily="18" charset="0"/>
                                    </a:rPr>
                                  </m:ctrlPr>
                                </m:fPr>
                                <m:num>
                                  <m:r>
                                    <a:rPr lang="en-US" sz="2200" b="0" i="1" smtClean="0">
                                      <a:solidFill>
                                        <a:srgbClr val="A63087"/>
                                      </a:solidFill>
                                      <a:latin typeface="Cambria Math" panose="02040503050406030204" pitchFamily="18" charset="0"/>
                                    </a:rPr>
                                    <m:t>1−</m:t>
                                  </m:r>
                                  <m:r>
                                    <a:rPr lang="en-US" sz="2200" b="0" i="1" smtClean="0">
                                      <a:solidFill>
                                        <a:srgbClr val="A63087"/>
                                      </a:solidFill>
                                      <a:latin typeface="Cambria Math" panose="02040503050406030204" pitchFamily="18" charset="0"/>
                                    </a:rPr>
                                    <m:t>𝑖</m:t>
                                  </m:r>
                                  <m:sSub>
                                    <m:sSubPr>
                                      <m:ctrlPr>
                                        <a:rPr lang="en-US" sz="2200" b="0" i="1" smtClean="0">
                                          <a:solidFill>
                                            <a:srgbClr val="A63087"/>
                                          </a:solidFill>
                                          <a:latin typeface="Cambria Math" panose="02040503050406030204" pitchFamily="18" charset="0"/>
                                        </a:rPr>
                                      </m:ctrlPr>
                                    </m:sSubPr>
                                    <m:e>
                                      <m:r>
                                        <a:rPr lang="en-US" sz="2200" b="0" i="1" smtClean="0">
                                          <a:solidFill>
                                            <a:srgbClr val="A63087"/>
                                          </a:solidFill>
                                          <a:latin typeface="Cambria Math" panose="02040503050406030204" pitchFamily="18" charset="0"/>
                                          <a:ea typeface="Cambria Math" panose="02040503050406030204" pitchFamily="18" charset="0"/>
                                        </a:rPr>
                                        <m:t>𝜔</m:t>
                                      </m:r>
                                    </m:e>
                                    <m:sub>
                                      <m:r>
                                        <a:rPr lang="en-US" sz="2200" b="0" i="1" smtClean="0">
                                          <a:solidFill>
                                            <a:srgbClr val="A63087"/>
                                          </a:solidFill>
                                          <a:latin typeface="Cambria Math" panose="02040503050406030204" pitchFamily="18" charset="0"/>
                                        </a:rPr>
                                        <m:t>𝑖</m:t>
                                      </m:r>
                                    </m:sub>
                                  </m:sSub>
                                </m:num>
                                <m:den>
                                  <m:r>
                                    <a:rPr lang="en-US" sz="2200" b="0" i="1" smtClean="0">
                                      <a:solidFill>
                                        <a:srgbClr val="A63087"/>
                                      </a:solidFill>
                                      <a:latin typeface="Cambria Math" panose="02040503050406030204" pitchFamily="18" charset="0"/>
                                    </a:rPr>
                                    <m:t>𝑘𝑢</m:t>
                                  </m:r>
                                  <m:r>
                                    <a:rPr lang="en-US" sz="2200" b="0" i="1" smtClean="0">
                                      <a:solidFill>
                                        <a:srgbClr val="A63087"/>
                                      </a:solidFill>
                                      <a:latin typeface="Cambria Math" panose="02040503050406030204" pitchFamily="18" charset="0"/>
                                    </a:rPr>
                                    <m:t>−</m:t>
                                  </m:r>
                                  <m:sSub>
                                    <m:sSubPr>
                                      <m:ctrlPr>
                                        <a:rPr lang="en-US" sz="2200" b="0" i="1" smtClean="0">
                                          <a:solidFill>
                                            <a:srgbClr val="A63087"/>
                                          </a:solidFill>
                                          <a:latin typeface="Cambria Math" panose="02040503050406030204" pitchFamily="18" charset="0"/>
                                        </a:rPr>
                                      </m:ctrlPr>
                                    </m:sSubPr>
                                    <m:e>
                                      <m:r>
                                        <a:rPr lang="en-US" sz="2200" b="0" i="1" smtClean="0">
                                          <a:solidFill>
                                            <a:srgbClr val="A63087"/>
                                          </a:solidFill>
                                          <a:latin typeface="Cambria Math" panose="02040503050406030204" pitchFamily="18" charset="0"/>
                                          <a:ea typeface="Cambria Math" panose="02040503050406030204" pitchFamily="18" charset="0"/>
                                        </a:rPr>
                                        <m:t>𝜔</m:t>
                                      </m:r>
                                    </m:e>
                                    <m:sub>
                                      <m:r>
                                        <a:rPr lang="en-US" sz="2200" b="0" i="1" smtClean="0">
                                          <a:solidFill>
                                            <a:srgbClr val="A63087"/>
                                          </a:solidFill>
                                          <a:latin typeface="Cambria Math" panose="02040503050406030204" pitchFamily="18" charset="0"/>
                                        </a:rPr>
                                        <m:t>𝑟</m:t>
                                      </m:r>
                                    </m:sub>
                                  </m:sSub>
                                </m:den>
                              </m:f>
                            </m:e>
                          </m:d>
                        </m:den>
                      </m:f>
                    </m:oMath>
                  </m:oMathPara>
                </a14:m>
                <a:endParaRPr lang="en-US" sz="2200" dirty="0">
                  <a:solidFill>
                    <a:srgbClr val="A63087"/>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944710" y="2705931"/>
                <a:ext cx="9092484" cy="1024383"/>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875765" y="3622640"/>
                <a:ext cx="9543244" cy="625108"/>
              </a:xfrm>
              <a:prstGeom prst="rect">
                <a:avLst/>
              </a:prstGeom>
              <a:noFill/>
            </p:spPr>
            <p:txBody>
              <a:bodyPr wrap="square" rtlCol="0">
                <a:spAutoFit/>
              </a:bodyPr>
              <a:lstStyle/>
              <a:p>
                <a:r>
                  <a:rPr lang="en-US" sz="2400" dirty="0" smtClean="0">
                    <a:solidFill>
                      <a:schemeClr val="tx1"/>
                    </a:solidFill>
                    <a:latin typeface="Times New Roman" panose="02020603050405020304" pitchFamily="18" charset="0"/>
                    <a:cs typeface="Times New Roman" panose="02020603050405020304" pitchFamily="18" charset="0"/>
                  </a:rPr>
                  <a:t>Now multiplying </a:t>
                </a:r>
                <a:r>
                  <a:rPr lang="en-US" sz="2400" dirty="0">
                    <a:solidFill>
                      <a:schemeClr val="tx1"/>
                    </a:solidFill>
                    <a:latin typeface="Times New Roman" panose="02020603050405020304" pitchFamily="18" charset="0"/>
                    <a:cs typeface="Times New Roman" panose="02020603050405020304" pitchFamily="18" charset="0"/>
                  </a:rPr>
                  <a:t>and dividing by the above term </a:t>
                </a:r>
                <a:r>
                  <a:rPr lang="en-US" sz="2400" dirty="0" smtClean="0">
                    <a:solidFill>
                      <a:schemeClr val="tx1"/>
                    </a:solidFill>
                    <a:latin typeface="Times New Roman" panose="02020603050405020304" pitchFamily="18" charset="0"/>
                    <a:cs typeface="Times New Roman" panose="02020603050405020304" pitchFamily="18" charset="0"/>
                  </a:rPr>
                  <a:t>by </a:t>
                </a:r>
                <a14:m>
                  <m:oMath xmlns:m="http://schemas.openxmlformats.org/officeDocument/2006/math">
                    <m:r>
                      <a:rPr lang="en-US" sz="2200" b="0" i="1" smtClean="0">
                        <a:solidFill>
                          <a:srgbClr val="00B0F0"/>
                        </a:solidFill>
                        <a:latin typeface="Cambria Math" panose="02040503050406030204" pitchFamily="18" charset="0"/>
                      </a:rPr>
                      <m:t>1+</m:t>
                    </m:r>
                    <m:f>
                      <m:fPr>
                        <m:ctrlPr>
                          <a:rPr lang="en-US" sz="2200" b="0" i="1" smtClean="0">
                            <a:solidFill>
                              <a:srgbClr val="00B0F0"/>
                            </a:solidFill>
                            <a:latin typeface="Cambria Math" panose="02040503050406030204" pitchFamily="18" charset="0"/>
                          </a:rPr>
                        </m:ctrlPr>
                      </m:fPr>
                      <m:num>
                        <m:r>
                          <a:rPr lang="en-US" sz="2200" b="0" i="1" smtClean="0">
                            <a:solidFill>
                              <a:srgbClr val="00B0F0"/>
                            </a:solidFill>
                            <a:latin typeface="Cambria Math" panose="02040503050406030204" pitchFamily="18" charset="0"/>
                          </a:rPr>
                          <m:t>𝑖</m:t>
                        </m:r>
                        <m:sSub>
                          <m:sSubPr>
                            <m:ctrlPr>
                              <a:rPr lang="en-US" sz="2200" b="0" i="1" smtClean="0">
                                <a:solidFill>
                                  <a:srgbClr val="00B0F0"/>
                                </a:solidFill>
                                <a:latin typeface="Cambria Math" panose="02040503050406030204" pitchFamily="18" charset="0"/>
                              </a:rPr>
                            </m:ctrlPr>
                          </m:sSubPr>
                          <m:e>
                            <m:r>
                              <a:rPr lang="en-US" sz="2200" b="0" i="1" smtClean="0">
                                <a:solidFill>
                                  <a:srgbClr val="00B0F0"/>
                                </a:solidFill>
                                <a:latin typeface="Cambria Math" panose="02040503050406030204" pitchFamily="18" charset="0"/>
                                <a:ea typeface="Cambria Math" panose="02040503050406030204" pitchFamily="18" charset="0"/>
                              </a:rPr>
                              <m:t>𝜔</m:t>
                            </m:r>
                          </m:e>
                          <m:sub>
                            <m:r>
                              <a:rPr lang="en-US" sz="2200" b="0" i="1" smtClean="0">
                                <a:solidFill>
                                  <a:srgbClr val="00B0F0"/>
                                </a:solidFill>
                                <a:latin typeface="Cambria Math" panose="02040503050406030204" pitchFamily="18" charset="0"/>
                              </a:rPr>
                              <m:t>𝑖</m:t>
                            </m:r>
                          </m:sub>
                        </m:sSub>
                      </m:num>
                      <m:den>
                        <m:r>
                          <a:rPr lang="en-US" sz="2200" b="0" i="1" smtClean="0">
                            <a:solidFill>
                              <a:srgbClr val="00B0F0"/>
                            </a:solidFill>
                            <a:latin typeface="Cambria Math" panose="02040503050406030204" pitchFamily="18" charset="0"/>
                          </a:rPr>
                          <m:t>𝑘𝑢</m:t>
                        </m:r>
                        <m:r>
                          <a:rPr lang="en-US" sz="2200" b="0" i="1" smtClean="0">
                            <a:solidFill>
                              <a:srgbClr val="00B0F0"/>
                            </a:solidFill>
                            <a:latin typeface="Cambria Math" panose="02040503050406030204" pitchFamily="18" charset="0"/>
                          </a:rPr>
                          <m:t>−</m:t>
                        </m:r>
                        <m:sSub>
                          <m:sSubPr>
                            <m:ctrlPr>
                              <a:rPr lang="en-US" sz="2200" i="1">
                                <a:solidFill>
                                  <a:srgbClr val="00B0F0"/>
                                </a:solidFill>
                                <a:latin typeface="Cambria Math" panose="02040503050406030204" pitchFamily="18" charset="0"/>
                              </a:rPr>
                            </m:ctrlPr>
                          </m:sSubPr>
                          <m:e>
                            <m:r>
                              <a:rPr lang="en-US" sz="2200" i="1">
                                <a:solidFill>
                                  <a:srgbClr val="00B0F0"/>
                                </a:solidFill>
                                <a:latin typeface="Cambria Math" panose="02040503050406030204" pitchFamily="18" charset="0"/>
                                <a:ea typeface="Cambria Math" panose="02040503050406030204" pitchFamily="18" charset="0"/>
                              </a:rPr>
                              <m:t>𝜔</m:t>
                            </m:r>
                          </m:e>
                          <m:sub>
                            <m:r>
                              <a:rPr lang="en-US" sz="2200" b="0" i="1" smtClean="0">
                                <a:solidFill>
                                  <a:srgbClr val="00B0F0"/>
                                </a:solidFill>
                                <a:latin typeface="Cambria Math" panose="02040503050406030204" pitchFamily="18" charset="0"/>
                                <a:ea typeface="Cambria Math" panose="02040503050406030204" pitchFamily="18" charset="0"/>
                              </a:rPr>
                              <m:t>𝑟</m:t>
                            </m:r>
                          </m:sub>
                        </m:sSub>
                      </m:den>
                    </m:f>
                  </m:oMath>
                </a14:m>
                <a:r>
                  <a:rPr lang="en-US" sz="2200" dirty="0" smtClean="0">
                    <a:solidFill>
                      <a:schemeClr val="tx1"/>
                    </a:solidFill>
                  </a:rPr>
                  <a:t> </a:t>
                </a:r>
                <a:endParaRPr lang="en-US" sz="2200" dirty="0">
                  <a:solidFill>
                    <a:schemeClr val="tx1"/>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875765" y="3622640"/>
                <a:ext cx="9543244" cy="625108"/>
              </a:xfrm>
              <a:prstGeom prst="rect">
                <a:avLst/>
              </a:prstGeom>
              <a:blipFill rotWithShape="0">
                <a:blip r:embed="rId4"/>
                <a:stretch>
                  <a:fillRect l="-1022" b="-388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897746" y="4184676"/>
                <a:ext cx="7727324" cy="13390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solidFill>
                            <a:srgbClr val="FF3399"/>
                          </a:solidFill>
                          <a:latin typeface="Cambria Math" panose="02040503050406030204" pitchFamily="18" charset="0"/>
                        </a:rPr>
                        <m:t>=</m:t>
                      </m:r>
                      <m:f>
                        <m:fPr>
                          <m:ctrlPr>
                            <a:rPr lang="en-US" sz="2200" b="0" i="1" smtClean="0">
                              <a:solidFill>
                                <a:srgbClr val="FF3399"/>
                              </a:solidFill>
                              <a:latin typeface="Cambria Math" panose="02040503050406030204" pitchFamily="18" charset="0"/>
                            </a:rPr>
                          </m:ctrlPr>
                        </m:fPr>
                        <m:num>
                          <m:r>
                            <a:rPr lang="en-US" sz="2200" b="0" i="1" smtClean="0">
                              <a:solidFill>
                                <a:srgbClr val="FF3399"/>
                              </a:solidFill>
                              <a:latin typeface="Cambria Math" panose="02040503050406030204" pitchFamily="18" charset="0"/>
                            </a:rPr>
                            <m:t>1+</m:t>
                          </m:r>
                          <m:f>
                            <m:fPr>
                              <m:ctrlPr>
                                <a:rPr lang="en-US" sz="2200" b="0" i="1" smtClean="0">
                                  <a:solidFill>
                                    <a:srgbClr val="FF3399"/>
                                  </a:solidFill>
                                  <a:latin typeface="Cambria Math" panose="02040503050406030204" pitchFamily="18" charset="0"/>
                                </a:rPr>
                              </m:ctrlPr>
                            </m:fPr>
                            <m:num>
                              <m:r>
                                <a:rPr lang="en-US" sz="2200" b="0" i="1" smtClean="0">
                                  <a:solidFill>
                                    <a:srgbClr val="FF3399"/>
                                  </a:solidFill>
                                  <a:latin typeface="Cambria Math" panose="02040503050406030204" pitchFamily="18" charset="0"/>
                                </a:rPr>
                                <m:t>𝑖</m:t>
                              </m:r>
                              <m:sSub>
                                <m:sSubPr>
                                  <m:ctrlPr>
                                    <a:rPr lang="en-US" sz="2200" b="0" i="1" smtClean="0">
                                      <a:solidFill>
                                        <a:srgbClr val="FF3399"/>
                                      </a:solidFill>
                                      <a:latin typeface="Cambria Math" panose="02040503050406030204" pitchFamily="18" charset="0"/>
                                    </a:rPr>
                                  </m:ctrlPr>
                                </m:sSubPr>
                                <m:e>
                                  <m:r>
                                    <a:rPr lang="en-US" sz="2200" b="0" i="1" smtClean="0">
                                      <a:solidFill>
                                        <a:srgbClr val="FF3399"/>
                                      </a:solidFill>
                                      <a:latin typeface="Cambria Math" panose="02040503050406030204" pitchFamily="18" charset="0"/>
                                      <a:ea typeface="Cambria Math" panose="02040503050406030204" pitchFamily="18" charset="0"/>
                                    </a:rPr>
                                    <m:t>𝜔</m:t>
                                  </m:r>
                                </m:e>
                                <m:sub>
                                  <m:r>
                                    <a:rPr lang="en-US" sz="2200" b="0" i="1" smtClean="0">
                                      <a:solidFill>
                                        <a:srgbClr val="FF3399"/>
                                      </a:solidFill>
                                      <a:latin typeface="Cambria Math" panose="02040503050406030204" pitchFamily="18" charset="0"/>
                                    </a:rPr>
                                    <m:t>𝑖</m:t>
                                  </m:r>
                                </m:sub>
                              </m:sSub>
                            </m:num>
                            <m:den>
                              <m:r>
                                <a:rPr lang="en-US" sz="2200" b="0" i="1" smtClean="0">
                                  <a:solidFill>
                                    <a:srgbClr val="FF3399"/>
                                  </a:solidFill>
                                  <a:latin typeface="Cambria Math" panose="02040503050406030204" pitchFamily="18" charset="0"/>
                                </a:rPr>
                                <m:t>𝑘𝑢</m:t>
                              </m:r>
                              <m:r>
                                <a:rPr lang="en-US" sz="2200" b="0" i="1" smtClean="0">
                                  <a:solidFill>
                                    <a:srgbClr val="FF3399"/>
                                  </a:solidFill>
                                  <a:latin typeface="Cambria Math" panose="02040503050406030204" pitchFamily="18" charset="0"/>
                                </a:rPr>
                                <m:t>−</m:t>
                              </m:r>
                              <m:sSub>
                                <m:sSubPr>
                                  <m:ctrlPr>
                                    <a:rPr lang="en-US" sz="2200" b="0" i="1" smtClean="0">
                                      <a:solidFill>
                                        <a:srgbClr val="FF3399"/>
                                      </a:solidFill>
                                      <a:latin typeface="Cambria Math" panose="02040503050406030204" pitchFamily="18" charset="0"/>
                                    </a:rPr>
                                  </m:ctrlPr>
                                </m:sSubPr>
                                <m:e>
                                  <m:r>
                                    <a:rPr lang="en-US" sz="2200" b="0" i="1" smtClean="0">
                                      <a:solidFill>
                                        <a:srgbClr val="FF3399"/>
                                      </a:solidFill>
                                      <a:latin typeface="Cambria Math" panose="02040503050406030204" pitchFamily="18" charset="0"/>
                                      <a:ea typeface="Cambria Math" panose="02040503050406030204" pitchFamily="18" charset="0"/>
                                    </a:rPr>
                                    <m:t>𝜔</m:t>
                                  </m:r>
                                </m:e>
                                <m:sub>
                                  <m:r>
                                    <a:rPr lang="en-US" sz="2200" b="0" i="1" smtClean="0">
                                      <a:solidFill>
                                        <a:srgbClr val="FF3399"/>
                                      </a:solidFill>
                                      <a:latin typeface="Cambria Math" panose="02040503050406030204" pitchFamily="18" charset="0"/>
                                    </a:rPr>
                                    <m:t>𝑟</m:t>
                                  </m:r>
                                </m:sub>
                              </m:sSub>
                            </m:den>
                          </m:f>
                        </m:num>
                        <m:den>
                          <m:r>
                            <a:rPr lang="en-US" sz="2200" b="0" i="1" smtClean="0">
                              <a:solidFill>
                                <a:srgbClr val="FF3399"/>
                              </a:solidFill>
                              <a:latin typeface="Cambria Math" panose="02040503050406030204" pitchFamily="18" charset="0"/>
                            </a:rPr>
                            <m:t>𝑘𝑢</m:t>
                          </m:r>
                          <m:r>
                            <a:rPr lang="en-US" sz="2200" b="0" i="1" smtClean="0">
                              <a:solidFill>
                                <a:srgbClr val="FF3399"/>
                              </a:solidFill>
                              <a:latin typeface="Cambria Math" panose="02040503050406030204" pitchFamily="18" charset="0"/>
                            </a:rPr>
                            <m:t>−</m:t>
                          </m:r>
                          <m:sSub>
                            <m:sSubPr>
                              <m:ctrlPr>
                                <a:rPr lang="en-US" sz="2200" b="0" i="1" smtClean="0">
                                  <a:solidFill>
                                    <a:srgbClr val="FF3399"/>
                                  </a:solidFill>
                                  <a:latin typeface="Cambria Math" panose="02040503050406030204" pitchFamily="18" charset="0"/>
                                </a:rPr>
                              </m:ctrlPr>
                            </m:sSubPr>
                            <m:e>
                              <m:r>
                                <a:rPr lang="en-US" sz="2200" b="0" i="1" smtClean="0">
                                  <a:solidFill>
                                    <a:srgbClr val="FF3399"/>
                                  </a:solidFill>
                                  <a:latin typeface="Cambria Math" panose="02040503050406030204" pitchFamily="18" charset="0"/>
                                  <a:ea typeface="Cambria Math" panose="02040503050406030204" pitchFamily="18" charset="0"/>
                                </a:rPr>
                                <m:t>𝜔</m:t>
                              </m:r>
                            </m:e>
                            <m:sub>
                              <m:r>
                                <a:rPr lang="en-US" sz="2200" b="0" i="1" smtClean="0">
                                  <a:solidFill>
                                    <a:srgbClr val="FF3399"/>
                                  </a:solidFill>
                                  <a:latin typeface="Cambria Math" panose="02040503050406030204" pitchFamily="18" charset="0"/>
                                </a:rPr>
                                <m:t>𝑟</m:t>
                              </m:r>
                            </m:sub>
                          </m:sSub>
                          <m:d>
                            <m:dPr>
                              <m:ctrlPr>
                                <a:rPr lang="en-US" sz="2200" b="0" i="1" smtClean="0">
                                  <a:solidFill>
                                    <a:srgbClr val="FF3399"/>
                                  </a:solidFill>
                                  <a:latin typeface="Cambria Math" panose="02040503050406030204" pitchFamily="18" charset="0"/>
                                </a:rPr>
                              </m:ctrlPr>
                            </m:dPr>
                            <m:e>
                              <m:r>
                                <a:rPr lang="en-US" sz="2200" b="0" i="1" smtClean="0">
                                  <a:solidFill>
                                    <a:srgbClr val="FF3399"/>
                                  </a:solidFill>
                                  <a:latin typeface="Cambria Math" panose="02040503050406030204" pitchFamily="18" charset="0"/>
                                </a:rPr>
                                <m:t>1−</m:t>
                              </m:r>
                              <m:f>
                                <m:fPr>
                                  <m:ctrlPr>
                                    <a:rPr lang="en-US" sz="2200" b="0" i="1" smtClean="0">
                                      <a:solidFill>
                                        <a:srgbClr val="FF3399"/>
                                      </a:solidFill>
                                      <a:latin typeface="Cambria Math" panose="02040503050406030204" pitchFamily="18" charset="0"/>
                                    </a:rPr>
                                  </m:ctrlPr>
                                </m:fPr>
                                <m:num>
                                  <m:r>
                                    <a:rPr lang="en-US" sz="2200" b="0" i="1" smtClean="0">
                                      <a:solidFill>
                                        <a:srgbClr val="FF3399"/>
                                      </a:solidFill>
                                      <a:latin typeface="Cambria Math" panose="02040503050406030204" pitchFamily="18" charset="0"/>
                                    </a:rPr>
                                    <m:t>𝑖</m:t>
                                  </m:r>
                                  <m:sSub>
                                    <m:sSubPr>
                                      <m:ctrlPr>
                                        <a:rPr lang="en-US" sz="2200" b="0" i="1" smtClean="0">
                                          <a:solidFill>
                                            <a:srgbClr val="FF3399"/>
                                          </a:solidFill>
                                          <a:latin typeface="Cambria Math" panose="02040503050406030204" pitchFamily="18" charset="0"/>
                                        </a:rPr>
                                      </m:ctrlPr>
                                    </m:sSubPr>
                                    <m:e>
                                      <m:r>
                                        <a:rPr lang="en-US" sz="2200" b="0" i="1" smtClean="0">
                                          <a:solidFill>
                                            <a:srgbClr val="FF3399"/>
                                          </a:solidFill>
                                          <a:latin typeface="Cambria Math" panose="02040503050406030204" pitchFamily="18" charset="0"/>
                                          <a:ea typeface="Cambria Math" panose="02040503050406030204" pitchFamily="18" charset="0"/>
                                        </a:rPr>
                                        <m:t>𝜔</m:t>
                                      </m:r>
                                    </m:e>
                                    <m:sub>
                                      <m:r>
                                        <a:rPr lang="en-US" sz="2200" b="0" i="1" smtClean="0">
                                          <a:solidFill>
                                            <a:srgbClr val="FF3399"/>
                                          </a:solidFill>
                                          <a:latin typeface="Cambria Math" panose="02040503050406030204" pitchFamily="18" charset="0"/>
                                        </a:rPr>
                                        <m:t>𝑖</m:t>
                                      </m:r>
                                    </m:sub>
                                  </m:sSub>
                                </m:num>
                                <m:den>
                                  <m:r>
                                    <a:rPr lang="en-US" sz="2200" b="0" i="1" smtClean="0">
                                      <a:solidFill>
                                        <a:srgbClr val="FF3399"/>
                                      </a:solidFill>
                                      <a:latin typeface="Cambria Math" panose="02040503050406030204" pitchFamily="18" charset="0"/>
                                    </a:rPr>
                                    <m:t>𝑘𝑢</m:t>
                                  </m:r>
                                  <m:r>
                                    <a:rPr lang="en-US" sz="2200" b="0" i="1" smtClean="0">
                                      <a:solidFill>
                                        <a:srgbClr val="FF3399"/>
                                      </a:solidFill>
                                      <a:latin typeface="Cambria Math" panose="02040503050406030204" pitchFamily="18" charset="0"/>
                                    </a:rPr>
                                    <m:t>−</m:t>
                                  </m:r>
                                  <m:sSub>
                                    <m:sSubPr>
                                      <m:ctrlPr>
                                        <a:rPr lang="en-US" sz="2200" b="0" i="1" smtClean="0">
                                          <a:solidFill>
                                            <a:srgbClr val="FF3399"/>
                                          </a:solidFill>
                                          <a:latin typeface="Cambria Math" panose="02040503050406030204" pitchFamily="18" charset="0"/>
                                        </a:rPr>
                                      </m:ctrlPr>
                                    </m:sSubPr>
                                    <m:e>
                                      <m:r>
                                        <a:rPr lang="en-US" sz="2200" b="0" i="1" smtClean="0">
                                          <a:solidFill>
                                            <a:srgbClr val="FF3399"/>
                                          </a:solidFill>
                                          <a:latin typeface="Cambria Math" panose="02040503050406030204" pitchFamily="18" charset="0"/>
                                          <a:ea typeface="Cambria Math" panose="02040503050406030204" pitchFamily="18" charset="0"/>
                                        </a:rPr>
                                        <m:t>𝜔</m:t>
                                      </m:r>
                                    </m:e>
                                    <m:sub>
                                      <m:r>
                                        <a:rPr lang="en-US" sz="2200" b="0" i="1" smtClean="0">
                                          <a:solidFill>
                                            <a:srgbClr val="FF3399"/>
                                          </a:solidFill>
                                          <a:latin typeface="Cambria Math" panose="02040503050406030204" pitchFamily="18" charset="0"/>
                                        </a:rPr>
                                        <m:t>𝑟</m:t>
                                      </m:r>
                                    </m:sub>
                                  </m:sSub>
                                </m:den>
                              </m:f>
                            </m:e>
                          </m:d>
                          <m:d>
                            <m:dPr>
                              <m:ctrlPr>
                                <a:rPr lang="en-US" sz="2200" b="0" i="1" smtClean="0">
                                  <a:solidFill>
                                    <a:srgbClr val="FF3399"/>
                                  </a:solidFill>
                                  <a:latin typeface="Cambria Math" panose="02040503050406030204" pitchFamily="18" charset="0"/>
                                </a:rPr>
                              </m:ctrlPr>
                            </m:dPr>
                            <m:e>
                              <m:r>
                                <a:rPr lang="en-US" sz="2200" b="0" i="1" smtClean="0">
                                  <a:solidFill>
                                    <a:srgbClr val="FF3399"/>
                                  </a:solidFill>
                                  <a:latin typeface="Cambria Math" panose="02040503050406030204" pitchFamily="18" charset="0"/>
                                </a:rPr>
                                <m:t>1+</m:t>
                              </m:r>
                              <m:f>
                                <m:fPr>
                                  <m:ctrlPr>
                                    <a:rPr lang="en-US" sz="2200" b="0" i="1" smtClean="0">
                                      <a:solidFill>
                                        <a:srgbClr val="FF3399"/>
                                      </a:solidFill>
                                      <a:latin typeface="Cambria Math" panose="02040503050406030204" pitchFamily="18" charset="0"/>
                                    </a:rPr>
                                  </m:ctrlPr>
                                </m:fPr>
                                <m:num>
                                  <m:r>
                                    <a:rPr lang="en-US" sz="2200" b="0" i="1" smtClean="0">
                                      <a:solidFill>
                                        <a:srgbClr val="FF3399"/>
                                      </a:solidFill>
                                      <a:latin typeface="Cambria Math" panose="02040503050406030204" pitchFamily="18" charset="0"/>
                                    </a:rPr>
                                    <m:t>𝑖</m:t>
                                  </m:r>
                                  <m:sSub>
                                    <m:sSubPr>
                                      <m:ctrlPr>
                                        <a:rPr lang="en-US" sz="2200" b="0" i="1" smtClean="0">
                                          <a:solidFill>
                                            <a:srgbClr val="FF3399"/>
                                          </a:solidFill>
                                          <a:latin typeface="Cambria Math" panose="02040503050406030204" pitchFamily="18" charset="0"/>
                                        </a:rPr>
                                      </m:ctrlPr>
                                    </m:sSubPr>
                                    <m:e>
                                      <m:r>
                                        <a:rPr lang="en-US" sz="2200" b="0" i="1" smtClean="0">
                                          <a:solidFill>
                                            <a:srgbClr val="FF3399"/>
                                          </a:solidFill>
                                          <a:latin typeface="Cambria Math" panose="02040503050406030204" pitchFamily="18" charset="0"/>
                                          <a:ea typeface="Cambria Math" panose="02040503050406030204" pitchFamily="18" charset="0"/>
                                        </a:rPr>
                                        <m:t>𝜔</m:t>
                                      </m:r>
                                    </m:e>
                                    <m:sub>
                                      <m:r>
                                        <a:rPr lang="en-US" sz="2200" b="0" i="1" smtClean="0">
                                          <a:solidFill>
                                            <a:srgbClr val="FF3399"/>
                                          </a:solidFill>
                                          <a:latin typeface="Cambria Math" panose="02040503050406030204" pitchFamily="18" charset="0"/>
                                        </a:rPr>
                                        <m:t>𝑖</m:t>
                                      </m:r>
                                    </m:sub>
                                  </m:sSub>
                                </m:num>
                                <m:den>
                                  <m:r>
                                    <a:rPr lang="en-US" sz="2200" b="0" i="1" smtClean="0">
                                      <a:solidFill>
                                        <a:srgbClr val="FF3399"/>
                                      </a:solidFill>
                                      <a:latin typeface="Cambria Math" panose="02040503050406030204" pitchFamily="18" charset="0"/>
                                    </a:rPr>
                                    <m:t>𝑘𝑢</m:t>
                                  </m:r>
                                  <m:r>
                                    <a:rPr lang="en-US" sz="2200" b="0" i="1" smtClean="0">
                                      <a:solidFill>
                                        <a:srgbClr val="FF3399"/>
                                      </a:solidFill>
                                      <a:latin typeface="Cambria Math" panose="02040503050406030204" pitchFamily="18" charset="0"/>
                                    </a:rPr>
                                    <m:t>−</m:t>
                                  </m:r>
                                  <m:sSub>
                                    <m:sSubPr>
                                      <m:ctrlPr>
                                        <a:rPr lang="en-US" sz="2200" b="0" i="1" smtClean="0">
                                          <a:solidFill>
                                            <a:srgbClr val="FF3399"/>
                                          </a:solidFill>
                                          <a:latin typeface="Cambria Math" panose="02040503050406030204" pitchFamily="18" charset="0"/>
                                        </a:rPr>
                                      </m:ctrlPr>
                                    </m:sSubPr>
                                    <m:e>
                                      <m:r>
                                        <a:rPr lang="en-US" sz="2200" b="0" i="1" smtClean="0">
                                          <a:solidFill>
                                            <a:srgbClr val="FF3399"/>
                                          </a:solidFill>
                                          <a:latin typeface="Cambria Math" panose="02040503050406030204" pitchFamily="18" charset="0"/>
                                          <a:ea typeface="Cambria Math" panose="02040503050406030204" pitchFamily="18" charset="0"/>
                                        </a:rPr>
                                        <m:t>𝜔</m:t>
                                      </m:r>
                                    </m:e>
                                    <m:sub>
                                      <m:r>
                                        <a:rPr lang="en-US" sz="2200" b="0" i="1" smtClean="0">
                                          <a:solidFill>
                                            <a:srgbClr val="FF3399"/>
                                          </a:solidFill>
                                          <a:latin typeface="Cambria Math" panose="02040503050406030204" pitchFamily="18" charset="0"/>
                                        </a:rPr>
                                        <m:t>𝑟</m:t>
                                      </m:r>
                                    </m:sub>
                                  </m:sSub>
                                </m:den>
                              </m:f>
                            </m:e>
                          </m:d>
                        </m:den>
                      </m:f>
                    </m:oMath>
                  </m:oMathPara>
                </a14:m>
                <a:endParaRPr lang="en-US" sz="2200" dirty="0"/>
              </a:p>
            </p:txBody>
          </p:sp>
        </mc:Choice>
        <mc:Fallback xmlns="">
          <p:sp>
            <p:nvSpPr>
              <p:cNvPr id="11" name="TextBox 10"/>
              <p:cNvSpPr txBox="1">
                <a:spLocks noRot="1" noChangeAspect="1" noMove="1" noResize="1" noEditPoints="1" noAdjustHandles="1" noChangeArrowheads="1" noChangeShapeType="1" noTextEdit="1"/>
              </p:cNvSpPr>
              <p:nvPr/>
            </p:nvSpPr>
            <p:spPr>
              <a:xfrm>
                <a:off x="2897746" y="4184676"/>
                <a:ext cx="7727324" cy="1339085"/>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657600" y="5460115"/>
                <a:ext cx="6967470" cy="13801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accent4">
                              <a:lumMod val="75000"/>
                            </a:schemeClr>
                          </a:solidFill>
                          <a:latin typeface="Cambria Math" panose="02040503050406030204" pitchFamily="18" charset="0"/>
                        </a:rPr>
                        <m:t>=</m:t>
                      </m:r>
                      <m:f>
                        <m:fPr>
                          <m:ctrlPr>
                            <a:rPr lang="en-US" sz="2200" b="0" i="1" smtClean="0">
                              <a:solidFill>
                                <a:schemeClr val="accent4">
                                  <a:lumMod val="75000"/>
                                </a:schemeClr>
                              </a:solidFill>
                              <a:latin typeface="Cambria Math" panose="02040503050406030204" pitchFamily="18" charset="0"/>
                            </a:rPr>
                          </m:ctrlPr>
                        </m:fPr>
                        <m:num>
                          <m:r>
                            <a:rPr lang="en-US" sz="2200" b="0" i="1" smtClean="0">
                              <a:solidFill>
                                <a:schemeClr val="accent4">
                                  <a:lumMod val="75000"/>
                                </a:schemeClr>
                              </a:solidFill>
                              <a:latin typeface="Cambria Math" panose="02040503050406030204" pitchFamily="18" charset="0"/>
                            </a:rPr>
                            <m:t>1+</m:t>
                          </m:r>
                          <m:f>
                            <m:fPr>
                              <m:ctrlPr>
                                <a:rPr lang="en-US" sz="2200" b="0" i="1" smtClean="0">
                                  <a:solidFill>
                                    <a:schemeClr val="accent4">
                                      <a:lumMod val="75000"/>
                                    </a:schemeClr>
                                  </a:solidFill>
                                  <a:latin typeface="Cambria Math" panose="02040503050406030204" pitchFamily="18" charset="0"/>
                                </a:rPr>
                              </m:ctrlPr>
                            </m:fPr>
                            <m:num>
                              <m:r>
                                <a:rPr lang="en-US" sz="2200" b="0" i="1" smtClean="0">
                                  <a:solidFill>
                                    <a:schemeClr val="accent4">
                                      <a:lumMod val="75000"/>
                                    </a:schemeClr>
                                  </a:solidFill>
                                  <a:latin typeface="Cambria Math" panose="02040503050406030204" pitchFamily="18" charset="0"/>
                                </a:rPr>
                                <m:t>𝑖</m:t>
                              </m:r>
                              <m:sSub>
                                <m:sSubPr>
                                  <m:ctrlPr>
                                    <a:rPr lang="en-US" sz="2200" b="0" i="1" smtClean="0">
                                      <a:solidFill>
                                        <a:schemeClr val="accent4">
                                          <a:lumMod val="75000"/>
                                        </a:schemeClr>
                                      </a:solidFill>
                                      <a:latin typeface="Cambria Math" panose="02040503050406030204" pitchFamily="18" charset="0"/>
                                    </a:rPr>
                                  </m:ctrlPr>
                                </m:sSubPr>
                                <m:e>
                                  <m:r>
                                    <a:rPr lang="en-US" sz="2200" b="0" i="1" smtClean="0">
                                      <a:solidFill>
                                        <a:schemeClr val="accent4">
                                          <a:lumMod val="75000"/>
                                        </a:schemeClr>
                                      </a:solidFill>
                                      <a:latin typeface="Cambria Math" panose="02040503050406030204" pitchFamily="18" charset="0"/>
                                      <a:ea typeface="Cambria Math" panose="02040503050406030204" pitchFamily="18" charset="0"/>
                                    </a:rPr>
                                    <m:t>𝜔</m:t>
                                  </m:r>
                                </m:e>
                                <m:sub>
                                  <m:r>
                                    <a:rPr lang="en-US" sz="2200" b="0" i="1" smtClean="0">
                                      <a:solidFill>
                                        <a:schemeClr val="accent4">
                                          <a:lumMod val="75000"/>
                                        </a:schemeClr>
                                      </a:solidFill>
                                      <a:latin typeface="Cambria Math" panose="02040503050406030204" pitchFamily="18" charset="0"/>
                                    </a:rPr>
                                    <m:t>𝑖</m:t>
                                  </m:r>
                                </m:sub>
                              </m:sSub>
                            </m:num>
                            <m:den>
                              <m:r>
                                <a:rPr lang="en-US" sz="2200" b="0" i="1" smtClean="0">
                                  <a:solidFill>
                                    <a:schemeClr val="accent4">
                                      <a:lumMod val="75000"/>
                                    </a:schemeClr>
                                  </a:solidFill>
                                  <a:latin typeface="Cambria Math" panose="02040503050406030204" pitchFamily="18" charset="0"/>
                                </a:rPr>
                                <m:t>𝑘𝑢</m:t>
                              </m:r>
                              <m:r>
                                <a:rPr lang="en-US" sz="2200" b="0" i="1" smtClean="0">
                                  <a:solidFill>
                                    <a:schemeClr val="accent4">
                                      <a:lumMod val="75000"/>
                                    </a:schemeClr>
                                  </a:solidFill>
                                  <a:latin typeface="Cambria Math" panose="02040503050406030204" pitchFamily="18" charset="0"/>
                                </a:rPr>
                                <m:t>−</m:t>
                              </m:r>
                              <m:sSub>
                                <m:sSubPr>
                                  <m:ctrlPr>
                                    <a:rPr lang="en-US" sz="2200" b="0" i="1" smtClean="0">
                                      <a:solidFill>
                                        <a:schemeClr val="accent4">
                                          <a:lumMod val="75000"/>
                                        </a:schemeClr>
                                      </a:solidFill>
                                      <a:latin typeface="Cambria Math" panose="02040503050406030204" pitchFamily="18" charset="0"/>
                                    </a:rPr>
                                  </m:ctrlPr>
                                </m:sSubPr>
                                <m:e>
                                  <m:r>
                                    <a:rPr lang="en-US" sz="2200" b="0" i="1" smtClean="0">
                                      <a:solidFill>
                                        <a:schemeClr val="accent4">
                                          <a:lumMod val="75000"/>
                                        </a:schemeClr>
                                      </a:solidFill>
                                      <a:latin typeface="Cambria Math" panose="02040503050406030204" pitchFamily="18" charset="0"/>
                                      <a:ea typeface="Cambria Math" panose="02040503050406030204" pitchFamily="18" charset="0"/>
                                    </a:rPr>
                                    <m:t>𝜔</m:t>
                                  </m:r>
                                </m:e>
                                <m:sub>
                                  <m:r>
                                    <a:rPr lang="en-US" sz="2200" b="0" i="1" smtClean="0">
                                      <a:solidFill>
                                        <a:schemeClr val="accent4">
                                          <a:lumMod val="75000"/>
                                        </a:schemeClr>
                                      </a:solidFill>
                                      <a:latin typeface="Cambria Math" panose="02040503050406030204" pitchFamily="18" charset="0"/>
                                    </a:rPr>
                                    <m:t>𝑟</m:t>
                                  </m:r>
                                </m:sub>
                              </m:sSub>
                            </m:den>
                          </m:f>
                        </m:num>
                        <m:den>
                          <m:r>
                            <a:rPr lang="en-US" sz="2200" b="0" i="1" smtClean="0">
                              <a:solidFill>
                                <a:schemeClr val="accent4">
                                  <a:lumMod val="75000"/>
                                </a:schemeClr>
                              </a:solidFill>
                              <a:latin typeface="Cambria Math" panose="02040503050406030204" pitchFamily="18" charset="0"/>
                            </a:rPr>
                            <m:t>𝑘𝑢</m:t>
                          </m:r>
                          <m:r>
                            <a:rPr lang="en-US" sz="2200" b="0" i="1" smtClean="0">
                              <a:solidFill>
                                <a:schemeClr val="accent4">
                                  <a:lumMod val="75000"/>
                                </a:schemeClr>
                              </a:solidFill>
                              <a:latin typeface="Cambria Math" panose="02040503050406030204" pitchFamily="18" charset="0"/>
                            </a:rPr>
                            <m:t>−</m:t>
                          </m:r>
                          <m:sSub>
                            <m:sSubPr>
                              <m:ctrlPr>
                                <a:rPr lang="en-US" sz="2200" b="0" i="1" smtClean="0">
                                  <a:solidFill>
                                    <a:schemeClr val="accent4">
                                      <a:lumMod val="75000"/>
                                    </a:schemeClr>
                                  </a:solidFill>
                                  <a:latin typeface="Cambria Math" panose="02040503050406030204" pitchFamily="18" charset="0"/>
                                </a:rPr>
                              </m:ctrlPr>
                            </m:sSubPr>
                            <m:e>
                              <m:r>
                                <a:rPr lang="en-US" sz="2200" b="0" i="1" smtClean="0">
                                  <a:solidFill>
                                    <a:schemeClr val="accent4">
                                      <a:lumMod val="75000"/>
                                    </a:schemeClr>
                                  </a:solidFill>
                                  <a:latin typeface="Cambria Math" panose="02040503050406030204" pitchFamily="18" charset="0"/>
                                  <a:ea typeface="Cambria Math" panose="02040503050406030204" pitchFamily="18" charset="0"/>
                                </a:rPr>
                                <m:t>𝜔</m:t>
                              </m:r>
                            </m:e>
                            <m:sub>
                              <m:r>
                                <a:rPr lang="en-US" sz="2200" b="0" i="1" smtClean="0">
                                  <a:solidFill>
                                    <a:schemeClr val="accent4">
                                      <a:lumMod val="75000"/>
                                    </a:schemeClr>
                                  </a:solidFill>
                                  <a:latin typeface="Cambria Math" panose="02040503050406030204" pitchFamily="18" charset="0"/>
                                </a:rPr>
                                <m:t>𝑟</m:t>
                              </m:r>
                            </m:sub>
                          </m:sSub>
                          <m:d>
                            <m:dPr>
                              <m:begChr m:val="["/>
                              <m:endChr m:val="]"/>
                              <m:ctrlPr>
                                <a:rPr lang="en-US" sz="2200" b="0" i="1" smtClean="0">
                                  <a:solidFill>
                                    <a:schemeClr val="accent4">
                                      <a:lumMod val="75000"/>
                                    </a:schemeClr>
                                  </a:solidFill>
                                  <a:latin typeface="Cambria Math" panose="02040503050406030204" pitchFamily="18" charset="0"/>
                                </a:rPr>
                              </m:ctrlPr>
                            </m:dPr>
                            <m:e>
                              <m:r>
                                <a:rPr lang="en-US" sz="2200" b="0" i="1" smtClean="0">
                                  <a:solidFill>
                                    <a:schemeClr val="accent4">
                                      <a:lumMod val="75000"/>
                                    </a:schemeClr>
                                  </a:solidFill>
                                  <a:latin typeface="Cambria Math" panose="02040503050406030204" pitchFamily="18" charset="0"/>
                                </a:rPr>
                                <m:t>1+</m:t>
                              </m:r>
                              <m:f>
                                <m:fPr>
                                  <m:ctrlPr>
                                    <a:rPr lang="en-US" sz="2200" b="0" i="1" smtClean="0">
                                      <a:solidFill>
                                        <a:schemeClr val="accent4">
                                          <a:lumMod val="75000"/>
                                        </a:schemeClr>
                                      </a:solidFill>
                                      <a:latin typeface="Cambria Math" panose="02040503050406030204" pitchFamily="18" charset="0"/>
                                    </a:rPr>
                                  </m:ctrlPr>
                                </m:fPr>
                                <m:num>
                                  <m:sSup>
                                    <m:sSupPr>
                                      <m:ctrlPr>
                                        <a:rPr lang="en-US" sz="2200" b="0" i="1" smtClean="0">
                                          <a:solidFill>
                                            <a:schemeClr val="accent4">
                                              <a:lumMod val="75000"/>
                                            </a:schemeClr>
                                          </a:solidFill>
                                          <a:latin typeface="Cambria Math" panose="02040503050406030204" pitchFamily="18" charset="0"/>
                                        </a:rPr>
                                      </m:ctrlPr>
                                    </m:sSupPr>
                                    <m:e>
                                      <m:sSub>
                                        <m:sSubPr>
                                          <m:ctrlPr>
                                            <a:rPr lang="en-US" sz="2200" b="0" i="1" smtClean="0">
                                              <a:solidFill>
                                                <a:schemeClr val="accent4">
                                                  <a:lumMod val="75000"/>
                                                </a:schemeClr>
                                              </a:solidFill>
                                              <a:latin typeface="Cambria Math" panose="02040503050406030204" pitchFamily="18" charset="0"/>
                                            </a:rPr>
                                          </m:ctrlPr>
                                        </m:sSubPr>
                                        <m:e>
                                          <m:r>
                                            <a:rPr lang="en-US" sz="2200" b="0" i="1" smtClean="0">
                                              <a:solidFill>
                                                <a:schemeClr val="accent4">
                                                  <a:lumMod val="75000"/>
                                                </a:schemeClr>
                                              </a:solidFill>
                                              <a:latin typeface="Cambria Math" panose="02040503050406030204" pitchFamily="18" charset="0"/>
                                              <a:ea typeface="Cambria Math" panose="02040503050406030204" pitchFamily="18" charset="0"/>
                                            </a:rPr>
                                            <m:t>𝜔</m:t>
                                          </m:r>
                                        </m:e>
                                        <m:sub>
                                          <m:r>
                                            <a:rPr lang="en-US" sz="2200" b="0" i="1" smtClean="0">
                                              <a:solidFill>
                                                <a:schemeClr val="accent4">
                                                  <a:lumMod val="75000"/>
                                                </a:schemeClr>
                                              </a:solidFill>
                                              <a:latin typeface="Cambria Math" panose="02040503050406030204" pitchFamily="18" charset="0"/>
                                            </a:rPr>
                                            <m:t>𝑖</m:t>
                                          </m:r>
                                        </m:sub>
                                      </m:sSub>
                                    </m:e>
                                    <m:sup>
                                      <m:r>
                                        <a:rPr lang="en-US" sz="2200" b="0" i="1" smtClean="0">
                                          <a:solidFill>
                                            <a:schemeClr val="accent4">
                                              <a:lumMod val="75000"/>
                                            </a:schemeClr>
                                          </a:solidFill>
                                          <a:latin typeface="Cambria Math" panose="02040503050406030204" pitchFamily="18" charset="0"/>
                                        </a:rPr>
                                        <m:t>2</m:t>
                                      </m:r>
                                    </m:sup>
                                  </m:sSup>
                                </m:num>
                                <m:den>
                                  <m:sSup>
                                    <m:sSupPr>
                                      <m:ctrlPr>
                                        <a:rPr lang="en-US" sz="2200" b="0" i="1" smtClean="0">
                                          <a:solidFill>
                                            <a:schemeClr val="accent4">
                                              <a:lumMod val="75000"/>
                                            </a:schemeClr>
                                          </a:solidFill>
                                          <a:latin typeface="Cambria Math" panose="02040503050406030204" pitchFamily="18" charset="0"/>
                                        </a:rPr>
                                      </m:ctrlPr>
                                    </m:sSupPr>
                                    <m:e>
                                      <m:d>
                                        <m:dPr>
                                          <m:ctrlPr>
                                            <a:rPr lang="en-US" sz="2200" b="0" i="1" smtClean="0">
                                              <a:solidFill>
                                                <a:schemeClr val="accent4">
                                                  <a:lumMod val="75000"/>
                                                </a:schemeClr>
                                              </a:solidFill>
                                              <a:latin typeface="Cambria Math" panose="02040503050406030204" pitchFamily="18" charset="0"/>
                                            </a:rPr>
                                          </m:ctrlPr>
                                        </m:dPr>
                                        <m:e>
                                          <m:r>
                                            <a:rPr lang="en-US" sz="2200" b="0" i="1" smtClean="0">
                                              <a:solidFill>
                                                <a:schemeClr val="accent4">
                                                  <a:lumMod val="75000"/>
                                                </a:schemeClr>
                                              </a:solidFill>
                                              <a:latin typeface="Cambria Math" panose="02040503050406030204" pitchFamily="18" charset="0"/>
                                            </a:rPr>
                                            <m:t>𝑘𝑢</m:t>
                                          </m:r>
                                          <m:r>
                                            <a:rPr lang="en-US" sz="2200" b="0" i="1" smtClean="0">
                                              <a:solidFill>
                                                <a:schemeClr val="accent4">
                                                  <a:lumMod val="75000"/>
                                                </a:schemeClr>
                                              </a:solidFill>
                                              <a:latin typeface="Cambria Math" panose="02040503050406030204" pitchFamily="18" charset="0"/>
                                            </a:rPr>
                                            <m:t>−</m:t>
                                          </m:r>
                                          <m:sSub>
                                            <m:sSubPr>
                                              <m:ctrlPr>
                                                <a:rPr lang="en-US" sz="2200" b="0" i="1" smtClean="0">
                                                  <a:solidFill>
                                                    <a:schemeClr val="accent4">
                                                      <a:lumMod val="75000"/>
                                                    </a:schemeClr>
                                                  </a:solidFill>
                                                  <a:latin typeface="Cambria Math" panose="02040503050406030204" pitchFamily="18" charset="0"/>
                                                </a:rPr>
                                              </m:ctrlPr>
                                            </m:sSubPr>
                                            <m:e>
                                              <m:r>
                                                <a:rPr lang="en-US" sz="2200" b="0" i="1" smtClean="0">
                                                  <a:solidFill>
                                                    <a:schemeClr val="accent4">
                                                      <a:lumMod val="75000"/>
                                                    </a:schemeClr>
                                                  </a:solidFill>
                                                  <a:latin typeface="Cambria Math" panose="02040503050406030204" pitchFamily="18" charset="0"/>
                                                  <a:ea typeface="Cambria Math" panose="02040503050406030204" pitchFamily="18" charset="0"/>
                                                </a:rPr>
                                                <m:t>𝜔</m:t>
                                              </m:r>
                                            </m:e>
                                            <m:sub>
                                              <m:r>
                                                <a:rPr lang="en-US" sz="2200" b="0" i="1" smtClean="0">
                                                  <a:solidFill>
                                                    <a:schemeClr val="accent4">
                                                      <a:lumMod val="75000"/>
                                                    </a:schemeClr>
                                                  </a:solidFill>
                                                  <a:latin typeface="Cambria Math" panose="02040503050406030204" pitchFamily="18" charset="0"/>
                                                </a:rPr>
                                                <m:t>𝑟</m:t>
                                              </m:r>
                                            </m:sub>
                                          </m:sSub>
                                        </m:e>
                                      </m:d>
                                    </m:e>
                                    <m:sup>
                                      <m:r>
                                        <a:rPr lang="en-US" sz="2200" b="0" i="1" smtClean="0">
                                          <a:solidFill>
                                            <a:schemeClr val="accent4">
                                              <a:lumMod val="75000"/>
                                            </a:schemeClr>
                                          </a:solidFill>
                                          <a:latin typeface="Cambria Math" panose="02040503050406030204" pitchFamily="18" charset="0"/>
                                        </a:rPr>
                                        <m:t>2</m:t>
                                      </m:r>
                                    </m:sup>
                                  </m:sSup>
                                </m:den>
                              </m:f>
                            </m:e>
                          </m:d>
                        </m:den>
                      </m:f>
                    </m:oMath>
                  </m:oMathPara>
                </a14:m>
                <a:endParaRPr lang="en-US" sz="2200" dirty="0">
                  <a:solidFill>
                    <a:schemeClr val="accent4">
                      <a:lumMod val="75000"/>
                    </a:schemeClr>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657600" y="5460115"/>
                <a:ext cx="6967470" cy="1380186"/>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9064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 calcmode="lin" valueType="num">
                                      <p:cBhvr additive="base">
                                        <p:cTn id="1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1000"/>
                                        <p:tgtEl>
                                          <p:spTgt spid="6">
                                            <p:txEl>
                                              <p:pRg st="0" end="0"/>
                                            </p:txEl>
                                          </p:spTgt>
                                        </p:tgtEl>
                                      </p:cBhvr>
                                    </p:animEffect>
                                    <p:anim calcmode="lin" valueType="num">
                                      <p:cBhvr>
                                        <p:cTn id="2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Effect transition="in" filter="barn(inVertical)">
                                      <p:cBhvr>
                                        <p:cTn id="29" dur="500"/>
                                        <p:tgtEl>
                                          <p:spTgt spid="8">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9">
                                            <p:txEl>
                                              <p:pRg st="0" end="0"/>
                                            </p:txEl>
                                          </p:spTgt>
                                        </p:tgtEl>
                                        <p:attrNameLst>
                                          <p:attrName>style.visibility</p:attrName>
                                        </p:attrNameLst>
                                      </p:cBhvr>
                                      <p:to>
                                        <p:strVal val="visible"/>
                                      </p:to>
                                    </p:set>
                                    <p:animEffect transition="in" filter="wipe(down)">
                                      <p:cBhvr>
                                        <p:cTn id="34" dur="500"/>
                                        <p:tgtEl>
                                          <p:spTgt spid="9">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circle(in)">
                                      <p:cBhvr>
                                        <p:cTn id="39" dur="2000"/>
                                        <p:tgtEl>
                                          <p:spTgt spid="11">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44"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374265" y="90153"/>
                <a:ext cx="5138670" cy="481670"/>
              </a:xfrm>
              <a:prstGeom prst="rect">
                <a:avLst/>
              </a:prstGeom>
              <a:noFill/>
            </p:spPr>
            <p:txBody>
              <a:bodyPr wrap="square" rtlCol="0">
                <a:spAutoFit/>
              </a:bodyPr>
              <a:lstStyle/>
              <a:p>
                <a:r>
                  <a:rPr lang="en-US" sz="2400" dirty="0" smtClean="0"/>
                  <a:t>Where, </a:t>
                </a:r>
                <a14:m>
                  <m:oMath xmlns:m="http://schemas.openxmlformats.org/officeDocument/2006/math">
                    <m:sSub>
                      <m:sSubPr>
                        <m:ctrlPr>
                          <a:rPr lang="en-US" sz="2400" i="1" smtClean="0">
                            <a:solidFill>
                              <a:srgbClr val="0070C0"/>
                            </a:solidFill>
                            <a:latin typeface="Cambria Math" panose="02040503050406030204" pitchFamily="18" charset="0"/>
                          </a:rPr>
                        </m:ctrlPr>
                      </m:sSubPr>
                      <m:e>
                        <m:r>
                          <a:rPr lang="en-US" sz="2400" i="1" smtClean="0">
                            <a:solidFill>
                              <a:srgbClr val="0070C0"/>
                            </a:solidFill>
                            <a:latin typeface="Cambria Math" panose="02040503050406030204" pitchFamily="18" charset="0"/>
                            <a:ea typeface="Cambria Math" panose="02040503050406030204" pitchFamily="18" charset="0"/>
                          </a:rPr>
                          <m:t>𝜔</m:t>
                        </m:r>
                      </m:e>
                      <m:sub>
                        <m:r>
                          <a:rPr lang="en-US" sz="2400" b="0" i="1" smtClean="0">
                            <a:solidFill>
                              <a:srgbClr val="0070C0"/>
                            </a:solidFill>
                            <a:latin typeface="Cambria Math" panose="02040503050406030204" pitchFamily="18" charset="0"/>
                          </a:rPr>
                          <m:t>𝑟</m:t>
                        </m:r>
                      </m:sub>
                    </m:sSub>
                    <m:r>
                      <a:rPr lang="en-US" sz="2400" i="1" smtClean="0">
                        <a:solidFill>
                          <a:srgbClr val="0070C0"/>
                        </a:solidFill>
                        <a:latin typeface="Cambria Math" panose="02040503050406030204" pitchFamily="18" charset="0"/>
                        <a:ea typeface="Cambria Math" panose="02040503050406030204" pitchFamily="18" charset="0"/>
                      </a:rPr>
                      <m:t>≫</m:t>
                    </m:r>
                    <m:sSub>
                      <m:sSubPr>
                        <m:ctrlPr>
                          <a:rPr lang="en-US" sz="2400" i="1" smtClean="0">
                            <a:solidFill>
                              <a:srgbClr val="0070C0"/>
                            </a:solidFill>
                            <a:latin typeface="Cambria Math" panose="02040503050406030204" pitchFamily="18" charset="0"/>
                            <a:ea typeface="Cambria Math" panose="02040503050406030204" pitchFamily="18" charset="0"/>
                          </a:rPr>
                        </m:ctrlPr>
                      </m:sSubPr>
                      <m:e>
                        <m:r>
                          <a:rPr lang="en-US" sz="2400" i="1" smtClean="0">
                            <a:solidFill>
                              <a:srgbClr val="0070C0"/>
                            </a:solidFill>
                            <a:latin typeface="Cambria Math" panose="02040503050406030204" pitchFamily="18" charset="0"/>
                            <a:ea typeface="Cambria Math" panose="02040503050406030204" pitchFamily="18" charset="0"/>
                          </a:rPr>
                          <m:t>𝜔</m:t>
                        </m:r>
                      </m:e>
                      <m:sub>
                        <m:r>
                          <a:rPr lang="en-US" sz="2400" b="0" i="1" smtClean="0">
                            <a:solidFill>
                              <a:srgbClr val="0070C0"/>
                            </a:solidFill>
                            <a:latin typeface="Cambria Math" panose="02040503050406030204" pitchFamily="18" charset="0"/>
                            <a:ea typeface="Cambria Math" panose="02040503050406030204" pitchFamily="18" charset="0"/>
                          </a:rPr>
                          <m:t>𝑖</m:t>
                        </m:r>
                      </m:sub>
                    </m:sSub>
                  </m:oMath>
                </a14:m>
                <a:r>
                  <a:rPr lang="en-US" sz="2400" dirty="0" smtClean="0">
                    <a:solidFill>
                      <a:srgbClr val="0070C0"/>
                    </a:solidFill>
                  </a:rPr>
                  <a:t> </a:t>
                </a:r>
                <a:r>
                  <a:rPr lang="en-US" sz="2400" dirty="0" smtClean="0"/>
                  <a:t>      also, </a:t>
                </a:r>
                <a14:m>
                  <m:oMath xmlns:m="http://schemas.openxmlformats.org/officeDocument/2006/math">
                    <m:sSubSup>
                      <m:sSubSupPr>
                        <m:ctrlPr>
                          <a:rPr lang="en-US" sz="2400" i="1" smtClean="0">
                            <a:solidFill>
                              <a:srgbClr val="0070C0"/>
                            </a:solidFill>
                            <a:latin typeface="Cambria Math" panose="02040503050406030204" pitchFamily="18" charset="0"/>
                          </a:rPr>
                        </m:ctrlPr>
                      </m:sSubSupPr>
                      <m:e>
                        <m:r>
                          <a:rPr lang="en-US" sz="2400" i="1" smtClean="0">
                            <a:solidFill>
                              <a:srgbClr val="0070C0"/>
                            </a:solidFill>
                            <a:latin typeface="Cambria Math" panose="02040503050406030204" pitchFamily="18" charset="0"/>
                            <a:ea typeface="Cambria Math" panose="02040503050406030204" pitchFamily="18" charset="0"/>
                          </a:rPr>
                          <m:t>𝜔</m:t>
                        </m:r>
                      </m:e>
                      <m:sub>
                        <m:r>
                          <a:rPr lang="en-US" sz="2400" b="0" i="1" smtClean="0">
                            <a:solidFill>
                              <a:srgbClr val="0070C0"/>
                            </a:solidFill>
                            <a:latin typeface="Cambria Math" panose="02040503050406030204" pitchFamily="18" charset="0"/>
                          </a:rPr>
                          <m:t>𝑖</m:t>
                        </m:r>
                      </m:sub>
                      <m:sup>
                        <m:r>
                          <a:rPr lang="en-US" sz="2400" b="0" i="1" smtClean="0">
                            <a:solidFill>
                              <a:srgbClr val="0070C0"/>
                            </a:solidFill>
                            <a:latin typeface="Cambria Math" panose="02040503050406030204" pitchFamily="18" charset="0"/>
                          </a:rPr>
                          <m:t>2</m:t>
                        </m:r>
                      </m:sup>
                    </m:sSubSup>
                    <m:r>
                      <a:rPr lang="en-US" sz="2400" i="1" smtClean="0">
                        <a:solidFill>
                          <a:srgbClr val="0070C0"/>
                        </a:solidFill>
                        <a:latin typeface="Cambria Math" panose="02040503050406030204" pitchFamily="18" charset="0"/>
                        <a:ea typeface="Cambria Math" panose="02040503050406030204" pitchFamily="18" charset="0"/>
                      </a:rPr>
                      <m:t>≪</m:t>
                    </m:r>
                    <m:r>
                      <a:rPr lang="en-US" sz="2400" b="0" i="1" smtClean="0">
                        <a:solidFill>
                          <a:srgbClr val="0070C0"/>
                        </a:solidFill>
                        <a:latin typeface="Cambria Math" panose="02040503050406030204" pitchFamily="18" charset="0"/>
                        <a:ea typeface="Cambria Math" panose="02040503050406030204" pitchFamily="18" charset="0"/>
                      </a:rPr>
                      <m:t>1</m:t>
                    </m:r>
                  </m:oMath>
                </a14:m>
                <a:endParaRPr lang="en-US" sz="2400" dirty="0">
                  <a:solidFill>
                    <a:srgbClr val="0070C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374265" y="90153"/>
                <a:ext cx="5138670" cy="481670"/>
              </a:xfrm>
              <a:prstGeom prst="rect">
                <a:avLst/>
              </a:prstGeom>
              <a:blipFill rotWithShape="0">
                <a:blip r:embed="rId2"/>
                <a:stretch>
                  <a:fillRect l="-1900" t="-6329" b="-27848"/>
                </a:stretch>
              </a:blipFill>
            </p:spPr>
            <p:txBody>
              <a:bodyPr/>
              <a:lstStyle/>
              <a:p>
                <a:r>
                  <a:rPr lang="en-US">
                    <a:noFill/>
                  </a:rPr>
                  <a:t> </a:t>
                </a:r>
              </a:p>
            </p:txBody>
          </p:sp>
        </mc:Fallback>
      </mc:AlternateContent>
      <p:sp>
        <p:nvSpPr>
          <p:cNvPr id="3" name="TextBox 2"/>
          <p:cNvSpPr txBox="1"/>
          <p:nvPr/>
        </p:nvSpPr>
        <p:spPr>
          <a:xfrm>
            <a:off x="746975" y="643944"/>
            <a:ext cx="8332631"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Ignoring the second term in the denominator, we get</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3786389" y="1390918"/>
                <a:ext cx="5293217" cy="106022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solidFill>
                            <a:srgbClr val="00B050"/>
                          </a:solidFill>
                          <a:latin typeface="Cambria Math" panose="02040503050406030204" pitchFamily="18" charset="0"/>
                        </a:rPr>
                        <m:t>=</m:t>
                      </m:r>
                      <m:f>
                        <m:fPr>
                          <m:ctrlPr>
                            <a:rPr lang="en-US" sz="2200" b="0" i="1" smtClean="0">
                              <a:solidFill>
                                <a:srgbClr val="00B050"/>
                              </a:solidFill>
                              <a:latin typeface="Cambria Math" panose="02040503050406030204" pitchFamily="18" charset="0"/>
                            </a:rPr>
                          </m:ctrlPr>
                        </m:fPr>
                        <m:num>
                          <m:r>
                            <a:rPr lang="en-US" sz="2200" b="0" i="1" smtClean="0">
                              <a:solidFill>
                                <a:srgbClr val="00B050"/>
                              </a:solidFill>
                              <a:latin typeface="Cambria Math" panose="02040503050406030204" pitchFamily="18" charset="0"/>
                            </a:rPr>
                            <m:t>1+</m:t>
                          </m:r>
                          <m:f>
                            <m:fPr>
                              <m:ctrlPr>
                                <a:rPr lang="en-US" sz="2200" b="0" i="1" smtClean="0">
                                  <a:solidFill>
                                    <a:srgbClr val="00B050"/>
                                  </a:solidFill>
                                  <a:latin typeface="Cambria Math" panose="02040503050406030204" pitchFamily="18" charset="0"/>
                                </a:rPr>
                              </m:ctrlPr>
                            </m:fPr>
                            <m:num>
                              <m:r>
                                <a:rPr lang="en-US" sz="2200" b="0" i="1" smtClean="0">
                                  <a:solidFill>
                                    <a:srgbClr val="00B050"/>
                                  </a:solidFill>
                                  <a:latin typeface="Cambria Math" panose="02040503050406030204" pitchFamily="18" charset="0"/>
                                </a:rPr>
                                <m:t>𝑖</m:t>
                              </m:r>
                              <m:sSub>
                                <m:sSubPr>
                                  <m:ctrlPr>
                                    <a:rPr lang="en-US" sz="2200" b="0" i="1" smtClean="0">
                                      <a:solidFill>
                                        <a:srgbClr val="00B050"/>
                                      </a:solidFill>
                                      <a:latin typeface="Cambria Math" panose="02040503050406030204" pitchFamily="18" charset="0"/>
                                    </a:rPr>
                                  </m:ctrlPr>
                                </m:sSubPr>
                                <m:e>
                                  <m:r>
                                    <a:rPr lang="en-US" sz="2200" b="0" i="1" smtClean="0">
                                      <a:solidFill>
                                        <a:srgbClr val="00B050"/>
                                      </a:solidFill>
                                      <a:latin typeface="Cambria Math" panose="02040503050406030204" pitchFamily="18" charset="0"/>
                                      <a:ea typeface="Cambria Math" panose="02040503050406030204" pitchFamily="18" charset="0"/>
                                    </a:rPr>
                                    <m:t>𝜔</m:t>
                                  </m:r>
                                </m:e>
                                <m:sub>
                                  <m:r>
                                    <a:rPr lang="en-US" sz="2200" b="0" i="1" smtClean="0">
                                      <a:solidFill>
                                        <a:srgbClr val="00B050"/>
                                      </a:solidFill>
                                      <a:latin typeface="Cambria Math" panose="02040503050406030204" pitchFamily="18" charset="0"/>
                                    </a:rPr>
                                    <m:t>𝑖</m:t>
                                  </m:r>
                                </m:sub>
                              </m:sSub>
                            </m:num>
                            <m:den>
                              <m:r>
                                <a:rPr lang="en-US" sz="2200" b="0" i="1" smtClean="0">
                                  <a:solidFill>
                                    <a:srgbClr val="00B050"/>
                                  </a:solidFill>
                                  <a:latin typeface="Cambria Math" panose="02040503050406030204" pitchFamily="18" charset="0"/>
                                </a:rPr>
                                <m:t>𝑘𝑢</m:t>
                              </m:r>
                              <m:r>
                                <a:rPr lang="en-US" sz="2200" b="0" i="1" smtClean="0">
                                  <a:solidFill>
                                    <a:srgbClr val="00B050"/>
                                  </a:solidFill>
                                  <a:latin typeface="Cambria Math" panose="02040503050406030204" pitchFamily="18" charset="0"/>
                                </a:rPr>
                                <m:t>−</m:t>
                              </m:r>
                              <m:sSub>
                                <m:sSubPr>
                                  <m:ctrlPr>
                                    <a:rPr lang="en-US" sz="2200" b="0" i="1" smtClean="0">
                                      <a:solidFill>
                                        <a:srgbClr val="00B050"/>
                                      </a:solidFill>
                                      <a:latin typeface="Cambria Math" panose="02040503050406030204" pitchFamily="18" charset="0"/>
                                    </a:rPr>
                                  </m:ctrlPr>
                                </m:sSubPr>
                                <m:e>
                                  <m:r>
                                    <a:rPr lang="en-US" sz="2200" b="0" i="1" smtClean="0">
                                      <a:solidFill>
                                        <a:srgbClr val="00B050"/>
                                      </a:solidFill>
                                      <a:latin typeface="Cambria Math" panose="02040503050406030204" pitchFamily="18" charset="0"/>
                                      <a:ea typeface="Cambria Math" panose="02040503050406030204" pitchFamily="18" charset="0"/>
                                    </a:rPr>
                                    <m:t>𝜔</m:t>
                                  </m:r>
                                </m:e>
                                <m:sub>
                                  <m:r>
                                    <a:rPr lang="en-US" sz="2200" b="0" i="1" smtClean="0">
                                      <a:solidFill>
                                        <a:srgbClr val="00B050"/>
                                      </a:solidFill>
                                      <a:latin typeface="Cambria Math" panose="02040503050406030204" pitchFamily="18" charset="0"/>
                                    </a:rPr>
                                    <m:t>𝑟</m:t>
                                  </m:r>
                                </m:sub>
                              </m:sSub>
                            </m:den>
                          </m:f>
                        </m:num>
                        <m:den>
                          <m:r>
                            <a:rPr lang="en-US" sz="2200" b="0" i="1" smtClean="0">
                              <a:solidFill>
                                <a:srgbClr val="00B050"/>
                              </a:solidFill>
                              <a:latin typeface="Cambria Math" panose="02040503050406030204" pitchFamily="18" charset="0"/>
                            </a:rPr>
                            <m:t>𝑘𝑢</m:t>
                          </m:r>
                          <m:r>
                            <a:rPr lang="en-US" sz="2200" b="0" i="1" smtClean="0">
                              <a:solidFill>
                                <a:srgbClr val="00B050"/>
                              </a:solidFill>
                              <a:latin typeface="Cambria Math" panose="02040503050406030204" pitchFamily="18" charset="0"/>
                            </a:rPr>
                            <m:t>−</m:t>
                          </m:r>
                          <m:sSub>
                            <m:sSubPr>
                              <m:ctrlPr>
                                <a:rPr lang="en-US" sz="2200" b="0" i="1" smtClean="0">
                                  <a:solidFill>
                                    <a:srgbClr val="00B050"/>
                                  </a:solidFill>
                                  <a:latin typeface="Cambria Math" panose="02040503050406030204" pitchFamily="18" charset="0"/>
                                </a:rPr>
                              </m:ctrlPr>
                            </m:sSubPr>
                            <m:e>
                              <m:r>
                                <a:rPr lang="en-US" sz="2200" b="0" i="1" smtClean="0">
                                  <a:solidFill>
                                    <a:srgbClr val="00B050"/>
                                  </a:solidFill>
                                  <a:latin typeface="Cambria Math" panose="02040503050406030204" pitchFamily="18" charset="0"/>
                                  <a:ea typeface="Cambria Math" panose="02040503050406030204" pitchFamily="18" charset="0"/>
                                </a:rPr>
                                <m:t>𝜔</m:t>
                              </m:r>
                            </m:e>
                            <m:sub>
                              <m:r>
                                <a:rPr lang="en-US" sz="2200" b="0" i="1" smtClean="0">
                                  <a:solidFill>
                                    <a:srgbClr val="00B050"/>
                                  </a:solidFill>
                                  <a:latin typeface="Cambria Math" panose="02040503050406030204" pitchFamily="18" charset="0"/>
                                </a:rPr>
                                <m:t>𝑟</m:t>
                              </m:r>
                            </m:sub>
                          </m:sSub>
                        </m:den>
                      </m:f>
                    </m:oMath>
                  </m:oMathPara>
                </a14:m>
                <a:endParaRPr lang="en-US" sz="2200" dirty="0">
                  <a:solidFill>
                    <a:srgbClr val="00B05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786389" y="1390918"/>
                <a:ext cx="5293217" cy="1060227"/>
              </a:xfrm>
              <a:prstGeom prst="rect">
                <a:avLst/>
              </a:prstGeom>
              <a:blipFill rotWithShape="0">
                <a:blip r:embed="rId3"/>
                <a:stretch>
                  <a:fillRect/>
                </a:stretch>
              </a:blipFill>
            </p:spPr>
            <p:txBody>
              <a:bodyPr/>
              <a:lstStyle/>
              <a:p>
                <a:r>
                  <a:rPr lang="en-US">
                    <a:noFill/>
                  </a:rPr>
                  <a:t> </a:t>
                </a:r>
              </a:p>
            </p:txBody>
          </p:sp>
        </mc:Fallback>
      </mc:AlternateContent>
      <p:sp>
        <p:nvSpPr>
          <p:cNvPr id="6" name="TextBox 5"/>
          <p:cNvSpPr txBox="1"/>
          <p:nvPr/>
        </p:nvSpPr>
        <p:spPr>
          <a:xfrm>
            <a:off x="746976" y="2539181"/>
            <a:ext cx="5190186"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Put the value in Eq. (13) </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TextBox 8"/>
              <p:cNvSpPr txBox="1"/>
              <p:nvPr/>
            </p:nvSpPr>
            <p:spPr>
              <a:xfrm>
                <a:off x="2240924" y="3062401"/>
                <a:ext cx="7946265" cy="12075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solidFill>
                            <a:srgbClr val="FF0000"/>
                          </a:solidFill>
                          <a:latin typeface="Cambria Math" panose="02040503050406030204" pitchFamily="18" charset="0"/>
                        </a:rPr>
                        <m:t>1−</m:t>
                      </m:r>
                      <m:f>
                        <m:fPr>
                          <m:ctrlPr>
                            <a:rPr lang="en-US" sz="2200" b="0" i="1" smtClean="0">
                              <a:solidFill>
                                <a:srgbClr val="FF0000"/>
                              </a:solidFill>
                              <a:latin typeface="Cambria Math" panose="02040503050406030204" pitchFamily="18" charset="0"/>
                            </a:rPr>
                          </m:ctrlPr>
                        </m:fPr>
                        <m:num>
                          <m:sSubSup>
                            <m:sSubSupPr>
                              <m:ctrlPr>
                                <a:rPr lang="en-US" sz="2200" b="0" i="1" smtClean="0">
                                  <a:solidFill>
                                    <a:srgbClr val="FF0000"/>
                                  </a:solidFill>
                                  <a:latin typeface="Cambria Math" panose="02040503050406030204" pitchFamily="18" charset="0"/>
                                </a:rPr>
                              </m:ctrlPr>
                            </m:sSubSupPr>
                            <m:e>
                              <m:r>
                                <a:rPr lang="en-US" sz="2200" b="0" i="1" smtClean="0">
                                  <a:solidFill>
                                    <a:srgbClr val="FF0000"/>
                                  </a:solidFill>
                                  <a:latin typeface="Cambria Math" panose="02040503050406030204" pitchFamily="18" charset="0"/>
                                  <a:ea typeface="Cambria Math" panose="02040503050406030204" pitchFamily="18" charset="0"/>
                                </a:rPr>
                                <m:t>𝜔</m:t>
                              </m:r>
                            </m:e>
                            <m:sub>
                              <m:r>
                                <a:rPr lang="en-US" sz="2200" b="0" i="1" smtClean="0">
                                  <a:solidFill>
                                    <a:srgbClr val="FF0000"/>
                                  </a:solidFill>
                                  <a:latin typeface="Cambria Math" panose="02040503050406030204" pitchFamily="18" charset="0"/>
                                </a:rPr>
                                <m:t>𝑝𝑒</m:t>
                              </m:r>
                            </m:sub>
                            <m:sup>
                              <m:r>
                                <a:rPr lang="en-US" sz="2200" b="0" i="1" smtClean="0">
                                  <a:solidFill>
                                    <a:srgbClr val="FF0000"/>
                                  </a:solidFill>
                                  <a:latin typeface="Cambria Math" panose="02040503050406030204" pitchFamily="18" charset="0"/>
                                </a:rPr>
                                <m:t>2</m:t>
                              </m:r>
                            </m:sup>
                          </m:sSubSup>
                        </m:num>
                        <m:den>
                          <m:r>
                            <a:rPr lang="en-US" sz="2200" b="0" i="1" smtClean="0">
                              <a:solidFill>
                                <a:srgbClr val="FF0000"/>
                              </a:solidFill>
                              <a:latin typeface="Cambria Math" panose="02040503050406030204" pitchFamily="18" charset="0"/>
                            </a:rPr>
                            <m:t>𝑘</m:t>
                          </m:r>
                          <m:sSub>
                            <m:sSubPr>
                              <m:ctrlPr>
                                <a:rPr lang="en-US" sz="2200" b="0" i="1" smtClean="0">
                                  <a:solidFill>
                                    <a:srgbClr val="FF0000"/>
                                  </a:solidFill>
                                  <a:latin typeface="Cambria Math" panose="02040503050406030204" pitchFamily="18" charset="0"/>
                                </a:rPr>
                              </m:ctrlPr>
                            </m:sSubPr>
                            <m:e>
                              <m:r>
                                <a:rPr lang="en-US" sz="2200" b="0" i="1" smtClean="0">
                                  <a:solidFill>
                                    <a:srgbClr val="FF0000"/>
                                  </a:solidFill>
                                  <a:latin typeface="Cambria Math" panose="02040503050406030204" pitchFamily="18" charset="0"/>
                                </a:rPr>
                                <m:t>𝑛</m:t>
                              </m:r>
                            </m:e>
                            <m:sub>
                              <m:r>
                                <a:rPr lang="en-US" sz="2200" b="0" i="1" smtClean="0">
                                  <a:solidFill>
                                    <a:srgbClr val="FF0000"/>
                                  </a:solidFill>
                                  <a:latin typeface="Cambria Math" panose="02040503050406030204" pitchFamily="18" charset="0"/>
                                </a:rPr>
                                <m:t>0</m:t>
                              </m:r>
                              <m:r>
                                <a:rPr lang="en-US" sz="2200" b="0" i="1" smtClean="0">
                                  <a:solidFill>
                                    <a:srgbClr val="FF0000"/>
                                  </a:solidFill>
                                  <a:latin typeface="Cambria Math" panose="02040503050406030204" pitchFamily="18" charset="0"/>
                                </a:rPr>
                                <m:t>𝑒</m:t>
                              </m:r>
                            </m:sub>
                          </m:sSub>
                        </m:den>
                      </m:f>
                      <m:nary>
                        <m:naryPr>
                          <m:limLoc m:val="undOvr"/>
                          <m:ctrlPr>
                            <a:rPr lang="en-US" sz="2200" b="0" i="1" smtClean="0">
                              <a:solidFill>
                                <a:srgbClr val="FF0000"/>
                              </a:solidFill>
                              <a:latin typeface="Cambria Math" panose="02040503050406030204" pitchFamily="18" charset="0"/>
                            </a:rPr>
                          </m:ctrlPr>
                        </m:naryPr>
                        <m:sub>
                          <m:r>
                            <m:rPr>
                              <m:brk m:alnAt="24"/>
                            </m:rPr>
                            <a:rPr lang="en-US" sz="2200" b="0" i="1" smtClean="0">
                              <a:solidFill>
                                <a:srgbClr val="FF0000"/>
                              </a:solidFill>
                              <a:latin typeface="Cambria Math" panose="02040503050406030204" pitchFamily="18" charset="0"/>
                            </a:rPr>
                            <m:t>−</m:t>
                          </m:r>
                          <m:r>
                            <a:rPr lang="en-US" sz="2200" b="0" i="1" smtClean="0">
                              <a:solidFill>
                                <a:srgbClr val="FF0000"/>
                              </a:solidFill>
                              <a:latin typeface="Cambria Math" panose="02040503050406030204" pitchFamily="18" charset="0"/>
                              <a:ea typeface="Cambria Math" panose="02040503050406030204" pitchFamily="18" charset="0"/>
                            </a:rPr>
                            <m:t>∝</m:t>
                          </m:r>
                        </m:sub>
                        <m:sup>
                          <m:r>
                            <a:rPr lang="en-US" sz="2200" b="0" i="1" smtClean="0">
                              <a:solidFill>
                                <a:srgbClr val="FF0000"/>
                              </a:solidFill>
                              <a:latin typeface="Cambria Math" panose="02040503050406030204" pitchFamily="18" charset="0"/>
                            </a:rPr>
                            <m:t>+</m:t>
                          </m:r>
                          <m:r>
                            <a:rPr lang="en-US" sz="2200" b="0" i="1" smtClean="0">
                              <a:solidFill>
                                <a:srgbClr val="FF0000"/>
                              </a:solidFill>
                              <a:latin typeface="Cambria Math" panose="02040503050406030204" pitchFamily="18" charset="0"/>
                              <a:ea typeface="Cambria Math" panose="02040503050406030204" pitchFamily="18" charset="0"/>
                            </a:rPr>
                            <m:t>∝</m:t>
                          </m:r>
                        </m:sup>
                        <m:e>
                          <m:f>
                            <m:fPr>
                              <m:ctrlPr>
                                <a:rPr lang="en-US" sz="2200" b="0" i="1" smtClean="0">
                                  <a:solidFill>
                                    <a:srgbClr val="FF0000"/>
                                  </a:solidFill>
                                  <a:latin typeface="Cambria Math" panose="02040503050406030204" pitchFamily="18" charset="0"/>
                                </a:rPr>
                              </m:ctrlPr>
                            </m:fPr>
                            <m:num>
                              <m:r>
                                <a:rPr lang="en-US" sz="2200" b="0" i="1" smtClean="0">
                                  <a:solidFill>
                                    <a:srgbClr val="FF0000"/>
                                  </a:solidFill>
                                  <a:latin typeface="Cambria Math" panose="02040503050406030204" pitchFamily="18" charset="0"/>
                                </a:rPr>
                                <m:t>1+</m:t>
                              </m:r>
                              <m:f>
                                <m:fPr>
                                  <m:ctrlPr>
                                    <a:rPr lang="en-US" sz="2200" b="0" i="1" smtClean="0">
                                      <a:solidFill>
                                        <a:srgbClr val="FF0000"/>
                                      </a:solidFill>
                                      <a:latin typeface="Cambria Math" panose="02040503050406030204" pitchFamily="18" charset="0"/>
                                    </a:rPr>
                                  </m:ctrlPr>
                                </m:fPr>
                                <m:num>
                                  <m:r>
                                    <a:rPr lang="en-US" sz="2200" b="0" i="1" smtClean="0">
                                      <a:solidFill>
                                        <a:srgbClr val="FF0000"/>
                                      </a:solidFill>
                                      <a:latin typeface="Cambria Math" panose="02040503050406030204" pitchFamily="18" charset="0"/>
                                    </a:rPr>
                                    <m:t>𝑖</m:t>
                                  </m:r>
                                  <m:sSub>
                                    <m:sSubPr>
                                      <m:ctrlPr>
                                        <a:rPr lang="en-US" sz="2200" b="0" i="1" smtClean="0">
                                          <a:solidFill>
                                            <a:srgbClr val="FF0000"/>
                                          </a:solidFill>
                                          <a:latin typeface="Cambria Math" panose="02040503050406030204" pitchFamily="18" charset="0"/>
                                        </a:rPr>
                                      </m:ctrlPr>
                                    </m:sSubPr>
                                    <m:e>
                                      <m:r>
                                        <a:rPr lang="en-US" sz="2200" b="0" i="1" smtClean="0">
                                          <a:solidFill>
                                            <a:srgbClr val="FF0000"/>
                                          </a:solidFill>
                                          <a:latin typeface="Cambria Math" panose="02040503050406030204" pitchFamily="18" charset="0"/>
                                          <a:ea typeface="Cambria Math" panose="02040503050406030204" pitchFamily="18" charset="0"/>
                                        </a:rPr>
                                        <m:t>𝜔</m:t>
                                      </m:r>
                                    </m:e>
                                    <m:sub>
                                      <m:r>
                                        <a:rPr lang="en-US" sz="2200" b="0" i="1" smtClean="0">
                                          <a:solidFill>
                                            <a:srgbClr val="FF0000"/>
                                          </a:solidFill>
                                          <a:latin typeface="Cambria Math" panose="02040503050406030204" pitchFamily="18" charset="0"/>
                                        </a:rPr>
                                        <m:t>𝑖</m:t>
                                      </m:r>
                                    </m:sub>
                                  </m:sSub>
                                </m:num>
                                <m:den>
                                  <m:r>
                                    <a:rPr lang="en-US" sz="2200" b="0" i="1" smtClean="0">
                                      <a:solidFill>
                                        <a:srgbClr val="FF0000"/>
                                      </a:solidFill>
                                      <a:latin typeface="Cambria Math" panose="02040503050406030204" pitchFamily="18" charset="0"/>
                                    </a:rPr>
                                    <m:t>𝑘𝑢</m:t>
                                  </m:r>
                                  <m:r>
                                    <a:rPr lang="en-US" sz="2200" b="0" i="1" smtClean="0">
                                      <a:solidFill>
                                        <a:srgbClr val="FF0000"/>
                                      </a:solidFill>
                                      <a:latin typeface="Cambria Math" panose="02040503050406030204" pitchFamily="18" charset="0"/>
                                    </a:rPr>
                                    <m:t>−</m:t>
                                  </m:r>
                                  <m:sSub>
                                    <m:sSubPr>
                                      <m:ctrlPr>
                                        <a:rPr lang="en-US" sz="2200" b="0" i="1" smtClean="0">
                                          <a:solidFill>
                                            <a:srgbClr val="FF0000"/>
                                          </a:solidFill>
                                          <a:latin typeface="Cambria Math" panose="02040503050406030204" pitchFamily="18" charset="0"/>
                                        </a:rPr>
                                      </m:ctrlPr>
                                    </m:sSubPr>
                                    <m:e>
                                      <m:r>
                                        <a:rPr lang="en-US" sz="2200" b="0" i="1" smtClean="0">
                                          <a:solidFill>
                                            <a:srgbClr val="FF0000"/>
                                          </a:solidFill>
                                          <a:latin typeface="Cambria Math" panose="02040503050406030204" pitchFamily="18" charset="0"/>
                                          <a:ea typeface="Cambria Math" panose="02040503050406030204" pitchFamily="18" charset="0"/>
                                        </a:rPr>
                                        <m:t>𝜔</m:t>
                                      </m:r>
                                    </m:e>
                                    <m:sub>
                                      <m:r>
                                        <a:rPr lang="en-US" sz="2200" b="0" i="1" smtClean="0">
                                          <a:solidFill>
                                            <a:srgbClr val="FF0000"/>
                                          </a:solidFill>
                                          <a:latin typeface="Cambria Math" panose="02040503050406030204" pitchFamily="18" charset="0"/>
                                        </a:rPr>
                                        <m:t>𝑟</m:t>
                                      </m:r>
                                    </m:sub>
                                  </m:sSub>
                                </m:den>
                              </m:f>
                            </m:num>
                            <m:den>
                              <m:r>
                                <a:rPr lang="en-US" sz="2200" b="0" i="1" smtClean="0">
                                  <a:solidFill>
                                    <a:srgbClr val="FF0000"/>
                                  </a:solidFill>
                                  <a:latin typeface="Cambria Math" panose="02040503050406030204" pitchFamily="18" charset="0"/>
                                </a:rPr>
                                <m:t>𝑘𝑢</m:t>
                              </m:r>
                              <m:r>
                                <a:rPr lang="en-US" sz="2200" b="0" i="1" smtClean="0">
                                  <a:solidFill>
                                    <a:srgbClr val="FF0000"/>
                                  </a:solidFill>
                                  <a:latin typeface="Cambria Math" panose="02040503050406030204" pitchFamily="18" charset="0"/>
                                </a:rPr>
                                <m:t>−</m:t>
                              </m:r>
                              <m:sSub>
                                <m:sSubPr>
                                  <m:ctrlPr>
                                    <a:rPr lang="en-US" sz="2200" b="0" i="1" smtClean="0">
                                      <a:solidFill>
                                        <a:srgbClr val="FF0000"/>
                                      </a:solidFill>
                                      <a:latin typeface="Cambria Math" panose="02040503050406030204" pitchFamily="18" charset="0"/>
                                    </a:rPr>
                                  </m:ctrlPr>
                                </m:sSubPr>
                                <m:e>
                                  <m:r>
                                    <a:rPr lang="en-US" sz="2200" b="0" i="1" smtClean="0">
                                      <a:solidFill>
                                        <a:srgbClr val="FF0000"/>
                                      </a:solidFill>
                                      <a:latin typeface="Cambria Math" panose="02040503050406030204" pitchFamily="18" charset="0"/>
                                      <a:ea typeface="Cambria Math" panose="02040503050406030204" pitchFamily="18" charset="0"/>
                                    </a:rPr>
                                    <m:t>𝜔</m:t>
                                  </m:r>
                                </m:e>
                                <m:sub>
                                  <m:r>
                                    <a:rPr lang="en-US" sz="2200" b="0" i="1" smtClean="0">
                                      <a:solidFill>
                                        <a:srgbClr val="FF0000"/>
                                      </a:solidFill>
                                      <a:latin typeface="Cambria Math" panose="02040503050406030204" pitchFamily="18" charset="0"/>
                                    </a:rPr>
                                    <m:t>𝑟</m:t>
                                  </m:r>
                                </m:sub>
                              </m:sSub>
                            </m:den>
                          </m:f>
                          <m:f>
                            <m:fPr>
                              <m:ctrlPr>
                                <a:rPr lang="en-US" sz="2200" i="1" smtClean="0">
                                  <a:solidFill>
                                    <a:srgbClr val="FF0000"/>
                                  </a:solidFill>
                                  <a:latin typeface="Cambria Math" panose="02040503050406030204" pitchFamily="18" charset="0"/>
                                </a:rPr>
                              </m:ctrlPr>
                            </m:fPr>
                            <m:num>
                              <m:r>
                                <a:rPr lang="en-US" sz="2200" i="1">
                                  <a:solidFill>
                                    <a:srgbClr val="FF0000"/>
                                  </a:solidFill>
                                  <a:latin typeface="Cambria Math" panose="02040503050406030204" pitchFamily="18" charset="0"/>
                                </a:rPr>
                                <m:t>   </m:t>
                              </m:r>
                              <m:sSub>
                                <m:sSubPr>
                                  <m:ctrlPr>
                                    <a:rPr lang="en-US" sz="2200" i="1">
                                      <a:solidFill>
                                        <a:srgbClr val="FF0000"/>
                                      </a:solidFill>
                                      <a:latin typeface="Cambria Math" panose="02040503050406030204" pitchFamily="18" charset="0"/>
                                    </a:rPr>
                                  </m:ctrlPr>
                                </m:sSubPr>
                                <m:e>
                                  <m:r>
                                    <a:rPr lang="en-US" sz="2200" i="1">
                                      <a:solidFill>
                                        <a:srgbClr val="FF0000"/>
                                      </a:solidFill>
                                      <a:latin typeface="Cambria Math" panose="02040503050406030204" pitchFamily="18" charset="0"/>
                                      <a:ea typeface="Cambria Math" panose="02040503050406030204" pitchFamily="18" charset="0"/>
                                    </a:rPr>
                                    <m:t>𝜕</m:t>
                                  </m:r>
                                  <m:r>
                                    <a:rPr lang="en-US" sz="2200" i="1">
                                      <a:solidFill>
                                        <a:srgbClr val="FF0000"/>
                                      </a:solidFill>
                                      <a:latin typeface="Cambria Math" panose="02040503050406030204" pitchFamily="18" charset="0"/>
                                      <a:ea typeface="Cambria Math" panose="02040503050406030204" pitchFamily="18" charset="0"/>
                                    </a:rPr>
                                    <m:t>𝑓</m:t>
                                  </m:r>
                                </m:e>
                                <m:sub>
                                  <m:r>
                                    <a:rPr lang="en-US" sz="2200" i="1">
                                      <a:solidFill>
                                        <a:srgbClr val="FF0000"/>
                                      </a:solidFill>
                                      <a:latin typeface="Cambria Math" panose="02040503050406030204" pitchFamily="18" charset="0"/>
                                      <a:ea typeface="Cambria Math" panose="02040503050406030204" pitchFamily="18" charset="0"/>
                                    </a:rPr>
                                    <m:t>𝛼</m:t>
                                  </m:r>
                                  <m:r>
                                    <a:rPr lang="en-US" sz="2200" i="1">
                                      <a:solidFill>
                                        <a:srgbClr val="FF0000"/>
                                      </a:solidFill>
                                      <a:latin typeface="Cambria Math" panose="02040503050406030204" pitchFamily="18" charset="0"/>
                                      <a:ea typeface="Cambria Math" panose="02040503050406030204" pitchFamily="18" charset="0"/>
                                    </a:rPr>
                                    <m:t>0</m:t>
                                  </m:r>
                                </m:sub>
                              </m:sSub>
                            </m:num>
                            <m:den>
                              <m:r>
                                <a:rPr lang="en-US" sz="2200" i="1">
                                  <a:solidFill>
                                    <a:srgbClr val="FF0000"/>
                                  </a:solidFill>
                                  <a:latin typeface="Cambria Math" panose="02040503050406030204" pitchFamily="18" charset="0"/>
                                  <a:ea typeface="Cambria Math" panose="02040503050406030204" pitchFamily="18" charset="0"/>
                                </a:rPr>
                                <m:t>𝜕</m:t>
                              </m:r>
                              <m:r>
                                <a:rPr lang="en-US" sz="2200" i="1">
                                  <a:solidFill>
                                    <a:srgbClr val="FF0000"/>
                                  </a:solidFill>
                                  <a:latin typeface="Cambria Math" panose="02040503050406030204" pitchFamily="18" charset="0"/>
                                  <a:ea typeface="Cambria Math" panose="02040503050406030204" pitchFamily="18" charset="0"/>
                                </a:rPr>
                                <m:t>𝑢</m:t>
                              </m:r>
                            </m:den>
                          </m:f>
                          <m:r>
                            <a:rPr lang="en-US" sz="2200" b="0" i="1" smtClean="0">
                              <a:solidFill>
                                <a:srgbClr val="FF0000"/>
                              </a:solidFill>
                              <a:latin typeface="Cambria Math" panose="02040503050406030204" pitchFamily="18" charset="0"/>
                            </a:rPr>
                            <m:t>𝑑</m:t>
                          </m:r>
                          <m:sSub>
                            <m:sSubPr>
                              <m:ctrlPr>
                                <a:rPr lang="en-US" sz="2200" b="0" i="1" smtClean="0">
                                  <a:solidFill>
                                    <a:srgbClr val="FF0000"/>
                                  </a:solidFill>
                                  <a:latin typeface="Cambria Math" panose="02040503050406030204" pitchFamily="18" charset="0"/>
                                </a:rPr>
                              </m:ctrlPr>
                            </m:sSubPr>
                            <m:e>
                              <m:r>
                                <a:rPr lang="en-US" sz="2200" b="0" i="1" smtClean="0">
                                  <a:solidFill>
                                    <a:srgbClr val="FF0000"/>
                                  </a:solidFill>
                                  <a:latin typeface="Cambria Math" panose="02040503050406030204" pitchFamily="18" charset="0"/>
                                </a:rPr>
                                <m:t>𝑉</m:t>
                              </m:r>
                            </m:e>
                            <m:sub>
                              <m:r>
                                <a:rPr lang="en-US" sz="2200" b="0" i="1" smtClean="0">
                                  <a:solidFill>
                                    <a:srgbClr val="FF0000"/>
                                  </a:solidFill>
                                  <a:latin typeface="Cambria Math" panose="02040503050406030204" pitchFamily="18" charset="0"/>
                                </a:rPr>
                                <m:t>𝑥</m:t>
                              </m:r>
                            </m:sub>
                          </m:sSub>
                          <m:r>
                            <a:rPr lang="en-US" sz="2200" b="0" i="1" smtClean="0">
                              <a:solidFill>
                                <a:srgbClr val="FF0000"/>
                              </a:solidFill>
                              <a:latin typeface="Cambria Math" panose="02040503050406030204" pitchFamily="18" charset="0"/>
                            </a:rPr>
                            <m:t>=0………(14)</m:t>
                          </m:r>
                        </m:e>
                      </m:nary>
                    </m:oMath>
                  </m:oMathPara>
                </a14:m>
                <a:endParaRPr lang="en-US" sz="2200" dirty="0"/>
              </a:p>
            </p:txBody>
          </p:sp>
        </mc:Choice>
        <mc:Fallback xmlns="">
          <p:sp>
            <p:nvSpPr>
              <p:cNvPr id="9" name="TextBox 8"/>
              <p:cNvSpPr txBox="1">
                <a:spLocks noRot="1" noChangeAspect="1" noMove="1" noResize="1" noEditPoints="1" noAdjustHandles="1" noChangeArrowheads="1" noChangeShapeType="1" noTextEdit="1"/>
              </p:cNvSpPr>
              <p:nvPr/>
            </p:nvSpPr>
            <p:spPr>
              <a:xfrm>
                <a:off x="2240924" y="3062401"/>
                <a:ext cx="7946265" cy="1207575"/>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1056067" y="4371349"/>
                <a:ext cx="10315978" cy="830997"/>
              </a:xfrm>
              <a:prstGeom prst="rect">
                <a:avLst/>
              </a:prstGeom>
              <a:noFill/>
            </p:spPr>
            <p:txBody>
              <a:bodyPr wrap="square" rtlCol="0">
                <a:spAutoFit/>
              </a:bodyPr>
              <a:lstStyle/>
              <a:p>
                <a:r>
                  <a:rPr lang="en-US" sz="2400" dirty="0" smtClean="0"/>
                  <a:t>Now writing the real part of Eq. (14) and taking “</a:t>
                </a:r>
                <a14:m>
                  <m:oMath xmlns:m="http://schemas.openxmlformats.org/officeDocument/2006/math">
                    <m:r>
                      <a:rPr lang="en-US" sz="2400" i="1" smtClean="0">
                        <a:solidFill>
                          <a:srgbClr val="FF3399"/>
                        </a:solidFill>
                        <a:latin typeface="Cambria Math" panose="02040503050406030204" pitchFamily="18" charset="0"/>
                      </a:rPr>
                      <m:t>𝑘</m:t>
                    </m:r>
                  </m:oMath>
                </a14:m>
                <a:r>
                  <a:rPr lang="en-US" sz="2400" dirty="0" smtClean="0"/>
                  <a:t>” common from the above equation,</a:t>
                </a:r>
                <a:endParaRPr lang="en-US" sz="2400" dirty="0"/>
              </a:p>
            </p:txBody>
          </p:sp>
        </mc:Choice>
        <mc:Fallback>
          <p:sp>
            <p:nvSpPr>
              <p:cNvPr id="10" name="TextBox 9"/>
              <p:cNvSpPr txBox="1">
                <a:spLocks noRot="1" noChangeAspect="1" noMove="1" noResize="1" noEditPoints="1" noAdjustHandles="1" noChangeArrowheads="1" noChangeShapeType="1" noTextEdit="1"/>
              </p:cNvSpPr>
              <p:nvPr/>
            </p:nvSpPr>
            <p:spPr>
              <a:xfrm>
                <a:off x="1056067" y="4371349"/>
                <a:ext cx="10315978" cy="830997"/>
              </a:xfrm>
              <a:prstGeom prst="rect">
                <a:avLst/>
              </a:prstGeom>
              <a:blipFill rotWithShape="0">
                <a:blip r:embed="rId5"/>
                <a:stretch>
                  <a:fillRect l="-887" t="-5882"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2846230" y="5038583"/>
                <a:ext cx="8075054" cy="12037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accent5"/>
                          </a:solidFill>
                          <a:latin typeface="Cambria Math" panose="02040503050406030204" pitchFamily="18" charset="0"/>
                        </a:rPr>
                        <m:t>1−</m:t>
                      </m:r>
                      <m:f>
                        <m:fPr>
                          <m:ctrlPr>
                            <a:rPr lang="en-US" sz="2200" b="0" i="1" smtClean="0">
                              <a:solidFill>
                                <a:schemeClr val="accent5"/>
                              </a:solidFill>
                              <a:latin typeface="Cambria Math" panose="02040503050406030204" pitchFamily="18" charset="0"/>
                            </a:rPr>
                          </m:ctrlPr>
                        </m:fPr>
                        <m:num>
                          <m:sSubSup>
                            <m:sSubSupPr>
                              <m:ctrlPr>
                                <a:rPr lang="en-US" sz="2200" b="0" i="1" smtClean="0">
                                  <a:solidFill>
                                    <a:schemeClr val="accent5"/>
                                  </a:solidFill>
                                  <a:latin typeface="Cambria Math" panose="02040503050406030204" pitchFamily="18" charset="0"/>
                                </a:rPr>
                              </m:ctrlPr>
                            </m:sSubSupPr>
                            <m:e>
                              <m:r>
                                <a:rPr lang="en-US" sz="2200" b="0" i="1" smtClean="0">
                                  <a:solidFill>
                                    <a:schemeClr val="accent5"/>
                                  </a:solidFill>
                                  <a:latin typeface="Cambria Math" panose="02040503050406030204" pitchFamily="18" charset="0"/>
                                  <a:ea typeface="Cambria Math" panose="02040503050406030204" pitchFamily="18" charset="0"/>
                                </a:rPr>
                                <m:t>𝜔</m:t>
                              </m:r>
                            </m:e>
                            <m:sub>
                              <m:r>
                                <a:rPr lang="en-US" sz="2200" b="0" i="1" smtClean="0">
                                  <a:solidFill>
                                    <a:schemeClr val="accent5"/>
                                  </a:solidFill>
                                  <a:latin typeface="Cambria Math" panose="02040503050406030204" pitchFamily="18" charset="0"/>
                                </a:rPr>
                                <m:t>𝑝𝑒</m:t>
                              </m:r>
                            </m:sub>
                            <m:sup>
                              <m:r>
                                <a:rPr lang="en-US" sz="2200" b="0" i="1" smtClean="0">
                                  <a:solidFill>
                                    <a:schemeClr val="accent5"/>
                                  </a:solidFill>
                                  <a:latin typeface="Cambria Math" panose="02040503050406030204" pitchFamily="18" charset="0"/>
                                </a:rPr>
                                <m:t>2</m:t>
                              </m:r>
                            </m:sup>
                          </m:sSubSup>
                        </m:num>
                        <m:den>
                          <m:sSup>
                            <m:sSupPr>
                              <m:ctrlPr>
                                <a:rPr lang="en-US" sz="2200" b="0" i="1" smtClean="0">
                                  <a:solidFill>
                                    <a:schemeClr val="accent5"/>
                                  </a:solidFill>
                                  <a:latin typeface="Cambria Math" panose="02040503050406030204" pitchFamily="18" charset="0"/>
                                </a:rPr>
                              </m:ctrlPr>
                            </m:sSupPr>
                            <m:e>
                              <m:r>
                                <a:rPr lang="en-US" sz="2200" b="0" i="1" smtClean="0">
                                  <a:solidFill>
                                    <a:schemeClr val="accent5"/>
                                  </a:solidFill>
                                  <a:latin typeface="Cambria Math" panose="02040503050406030204" pitchFamily="18" charset="0"/>
                                </a:rPr>
                                <m:t>𝑘</m:t>
                              </m:r>
                            </m:e>
                            <m:sup>
                              <m:r>
                                <a:rPr lang="en-US" sz="2200" b="0" i="1" smtClean="0">
                                  <a:solidFill>
                                    <a:schemeClr val="accent5"/>
                                  </a:solidFill>
                                  <a:latin typeface="Cambria Math" panose="02040503050406030204" pitchFamily="18" charset="0"/>
                                </a:rPr>
                                <m:t>2</m:t>
                              </m:r>
                            </m:sup>
                          </m:sSup>
                          <m:sSub>
                            <m:sSubPr>
                              <m:ctrlPr>
                                <a:rPr lang="en-US" sz="2200" b="0" i="1" smtClean="0">
                                  <a:solidFill>
                                    <a:schemeClr val="accent5"/>
                                  </a:solidFill>
                                  <a:latin typeface="Cambria Math" panose="02040503050406030204" pitchFamily="18" charset="0"/>
                                </a:rPr>
                              </m:ctrlPr>
                            </m:sSubPr>
                            <m:e>
                              <m:r>
                                <a:rPr lang="en-US" sz="2200" b="0" i="1" smtClean="0">
                                  <a:solidFill>
                                    <a:schemeClr val="accent5"/>
                                  </a:solidFill>
                                  <a:latin typeface="Cambria Math" panose="02040503050406030204" pitchFamily="18" charset="0"/>
                                </a:rPr>
                                <m:t>𝑛</m:t>
                              </m:r>
                            </m:e>
                            <m:sub>
                              <m:r>
                                <a:rPr lang="en-US" sz="2200" b="0" i="1" smtClean="0">
                                  <a:solidFill>
                                    <a:schemeClr val="accent5"/>
                                  </a:solidFill>
                                  <a:latin typeface="Cambria Math" panose="02040503050406030204" pitchFamily="18" charset="0"/>
                                </a:rPr>
                                <m:t>0</m:t>
                              </m:r>
                              <m:r>
                                <a:rPr lang="en-US" sz="2200" b="0" i="1" smtClean="0">
                                  <a:solidFill>
                                    <a:schemeClr val="accent5"/>
                                  </a:solidFill>
                                  <a:latin typeface="Cambria Math" panose="02040503050406030204" pitchFamily="18" charset="0"/>
                                </a:rPr>
                                <m:t>𝑒</m:t>
                              </m:r>
                            </m:sub>
                          </m:sSub>
                        </m:den>
                      </m:f>
                      <m:nary>
                        <m:naryPr>
                          <m:limLoc m:val="undOvr"/>
                          <m:ctrlPr>
                            <a:rPr lang="en-US" sz="2200" b="0" i="1" smtClean="0">
                              <a:solidFill>
                                <a:schemeClr val="accent5"/>
                              </a:solidFill>
                              <a:latin typeface="Cambria Math" panose="02040503050406030204" pitchFamily="18" charset="0"/>
                            </a:rPr>
                          </m:ctrlPr>
                        </m:naryPr>
                        <m:sub>
                          <m:r>
                            <m:rPr>
                              <m:brk m:alnAt="24"/>
                            </m:rPr>
                            <a:rPr lang="en-US" sz="2200" b="0" i="1" smtClean="0">
                              <a:solidFill>
                                <a:schemeClr val="accent5"/>
                              </a:solidFill>
                              <a:latin typeface="Cambria Math" panose="02040503050406030204" pitchFamily="18" charset="0"/>
                            </a:rPr>
                            <m:t>−</m:t>
                          </m:r>
                          <m:r>
                            <a:rPr lang="en-US" sz="2200" b="0" i="1" smtClean="0">
                              <a:solidFill>
                                <a:schemeClr val="accent5"/>
                              </a:solidFill>
                              <a:latin typeface="Cambria Math" panose="02040503050406030204" pitchFamily="18" charset="0"/>
                              <a:ea typeface="Cambria Math" panose="02040503050406030204" pitchFamily="18" charset="0"/>
                            </a:rPr>
                            <m:t>∝</m:t>
                          </m:r>
                        </m:sub>
                        <m:sup>
                          <m:r>
                            <a:rPr lang="en-US" sz="2200" b="0" i="1" smtClean="0">
                              <a:solidFill>
                                <a:schemeClr val="accent5"/>
                              </a:solidFill>
                              <a:latin typeface="Cambria Math" panose="02040503050406030204" pitchFamily="18" charset="0"/>
                            </a:rPr>
                            <m:t>+</m:t>
                          </m:r>
                          <m:r>
                            <a:rPr lang="en-US" sz="2200" b="0" i="1" smtClean="0">
                              <a:solidFill>
                                <a:schemeClr val="accent5"/>
                              </a:solidFill>
                              <a:latin typeface="Cambria Math" panose="02040503050406030204" pitchFamily="18" charset="0"/>
                              <a:ea typeface="Cambria Math" panose="02040503050406030204" pitchFamily="18" charset="0"/>
                            </a:rPr>
                            <m:t>∝</m:t>
                          </m:r>
                        </m:sup>
                        <m:e>
                          <m:f>
                            <m:fPr>
                              <m:ctrlPr>
                                <a:rPr lang="en-US" sz="2200" b="0" i="1" smtClean="0">
                                  <a:solidFill>
                                    <a:schemeClr val="accent5"/>
                                  </a:solidFill>
                                  <a:latin typeface="Cambria Math" panose="02040503050406030204" pitchFamily="18" charset="0"/>
                                </a:rPr>
                              </m:ctrlPr>
                            </m:fPr>
                            <m:num>
                              <m:f>
                                <m:fPr>
                                  <m:ctrlPr>
                                    <a:rPr lang="en-US" sz="2200" i="1" smtClean="0">
                                      <a:solidFill>
                                        <a:schemeClr val="accent5"/>
                                      </a:solidFill>
                                      <a:latin typeface="Cambria Math" panose="02040503050406030204" pitchFamily="18" charset="0"/>
                                    </a:rPr>
                                  </m:ctrlPr>
                                </m:fPr>
                                <m:num>
                                  <m:r>
                                    <a:rPr lang="en-US" sz="2200" i="1">
                                      <a:solidFill>
                                        <a:schemeClr val="accent5"/>
                                      </a:solidFill>
                                      <a:latin typeface="Cambria Math" panose="02040503050406030204" pitchFamily="18" charset="0"/>
                                    </a:rPr>
                                    <m:t>   </m:t>
                                  </m:r>
                                  <m:sSub>
                                    <m:sSubPr>
                                      <m:ctrlPr>
                                        <a:rPr lang="en-US" sz="2200" i="1">
                                          <a:solidFill>
                                            <a:schemeClr val="accent5"/>
                                          </a:solidFill>
                                          <a:latin typeface="Cambria Math" panose="02040503050406030204" pitchFamily="18" charset="0"/>
                                        </a:rPr>
                                      </m:ctrlPr>
                                    </m:sSubPr>
                                    <m:e>
                                      <m:r>
                                        <a:rPr lang="en-US" sz="2200" i="1">
                                          <a:solidFill>
                                            <a:schemeClr val="accent5"/>
                                          </a:solidFill>
                                          <a:latin typeface="Cambria Math" panose="02040503050406030204" pitchFamily="18" charset="0"/>
                                          <a:ea typeface="Cambria Math" panose="02040503050406030204" pitchFamily="18" charset="0"/>
                                        </a:rPr>
                                        <m:t>𝜕</m:t>
                                      </m:r>
                                      <m:r>
                                        <a:rPr lang="en-US" sz="2200" i="1">
                                          <a:solidFill>
                                            <a:schemeClr val="accent5"/>
                                          </a:solidFill>
                                          <a:latin typeface="Cambria Math" panose="02040503050406030204" pitchFamily="18" charset="0"/>
                                          <a:ea typeface="Cambria Math" panose="02040503050406030204" pitchFamily="18" charset="0"/>
                                        </a:rPr>
                                        <m:t>𝑓</m:t>
                                      </m:r>
                                    </m:e>
                                    <m:sub>
                                      <m:r>
                                        <a:rPr lang="en-US" sz="2200" i="1">
                                          <a:solidFill>
                                            <a:schemeClr val="accent5"/>
                                          </a:solidFill>
                                          <a:latin typeface="Cambria Math" panose="02040503050406030204" pitchFamily="18" charset="0"/>
                                          <a:ea typeface="Cambria Math" panose="02040503050406030204" pitchFamily="18" charset="0"/>
                                        </a:rPr>
                                        <m:t>𝛼</m:t>
                                      </m:r>
                                      <m:r>
                                        <a:rPr lang="en-US" sz="2200" i="1">
                                          <a:solidFill>
                                            <a:schemeClr val="accent5"/>
                                          </a:solidFill>
                                          <a:latin typeface="Cambria Math" panose="02040503050406030204" pitchFamily="18" charset="0"/>
                                          <a:ea typeface="Cambria Math" panose="02040503050406030204" pitchFamily="18" charset="0"/>
                                        </a:rPr>
                                        <m:t>0</m:t>
                                      </m:r>
                                    </m:sub>
                                  </m:sSub>
                                </m:num>
                                <m:den>
                                  <m:r>
                                    <a:rPr lang="en-US" sz="2200" i="1">
                                      <a:solidFill>
                                        <a:schemeClr val="accent5"/>
                                      </a:solidFill>
                                      <a:latin typeface="Cambria Math" panose="02040503050406030204" pitchFamily="18" charset="0"/>
                                      <a:ea typeface="Cambria Math" panose="02040503050406030204" pitchFamily="18" charset="0"/>
                                    </a:rPr>
                                    <m:t>𝜕</m:t>
                                  </m:r>
                                  <m:r>
                                    <a:rPr lang="en-US" sz="2200" i="1">
                                      <a:solidFill>
                                        <a:schemeClr val="accent5"/>
                                      </a:solidFill>
                                      <a:latin typeface="Cambria Math" panose="02040503050406030204" pitchFamily="18" charset="0"/>
                                      <a:ea typeface="Cambria Math" panose="02040503050406030204" pitchFamily="18" charset="0"/>
                                    </a:rPr>
                                    <m:t>𝑢</m:t>
                                  </m:r>
                                </m:den>
                              </m:f>
                            </m:num>
                            <m:den>
                              <m:d>
                                <m:dPr>
                                  <m:ctrlPr>
                                    <a:rPr lang="en-US" sz="2200" b="0" i="1" smtClean="0">
                                      <a:solidFill>
                                        <a:schemeClr val="accent5"/>
                                      </a:solidFill>
                                      <a:latin typeface="Cambria Math" panose="02040503050406030204" pitchFamily="18" charset="0"/>
                                    </a:rPr>
                                  </m:ctrlPr>
                                </m:dPr>
                                <m:e>
                                  <m:r>
                                    <a:rPr lang="en-US" sz="2200" b="0" i="1" smtClean="0">
                                      <a:solidFill>
                                        <a:schemeClr val="accent5"/>
                                      </a:solidFill>
                                      <a:latin typeface="Cambria Math" panose="02040503050406030204" pitchFamily="18" charset="0"/>
                                    </a:rPr>
                                    <m:t>𝑢</m:t>
                                  </m:r>
                                  <m:r>
                                    <a:rPr lang="en-US" sz="2200" b="0" i="1" smtClean="0">
                                      <a:solidFill>
                                        <a:schemeClr val="accent5"/>
                                      </a:solidFill>
                                      <a:latin typeface="Cambria Math" panose="02040503050406030204" pitchFamily="18" charset="0"/>
                                    </a:rPr>
                                    <m:t>−</m:t>
                                  </m:r>
                                  <m:f>
                                    <m:fPr>
                                      <m:ctrlPr>
                                        <a:rPr lang="en-US" sz="2200" b="0" i="1" smtClean="0">
                                          <a:solidFill>
                                            <a:schemeClr val="accent5"/>
                                          </a:solidFill>
                                          <a:latin typeface="Cambria Math" panose="02040503050406030204" pitchFamily="18" charset="0"/>
                                        </a:rPr>
                                      </m:ctrlPr>
                                    </m:fPr>
                                    <m:num>
                                      <m:sSub>
                                        <m:sSubPr>
                                          <m:ctrlPr>
                                            <a:rPr lang="en-US" sz="2200" b="0" i="1" smtClean="0">
                                              <a:solidFill>
                                                <a:schemeClr val="accent5"/>
                                              </a:solidFill>
                                              <a:latin typeface="Cambria Math" panose="02040503050406030204" pitchFamily="18" charset="0"/>
                                            </a:rPr>
                                          </m:ctrlPr>
                                        </m:sSubPr>
                                        <m:e>
                                          <m:r>
                                            <a:rPr lang="en-US" sz="2200" b="0" i="1" smtClean="0">
                                              <a:solidFill>
                                                <a:schemeClr val="accent5"/>
                                              </a:solidFill>
                                              <a:latin typeface="Cambria Math" panose="02040503050406030204" pitchFamily="18" charset="0"/>
                                              <a:ea typeface="Cambria Math" panose="02040503050406030204" pitchFamily="18" charset="0"/>
                                            </a:rPr>
                                            <m:t>𝜔</m:t>
                                          </m:r>
                                        </m:e>
                                        <m:sub>
                                          <m:r>
                                            <a:rPr lang="en-US" sz="2200" b="0" i="1" smtClean="0">
                                              <a:solidFill>
                                                <a:schemeClr val="accent5"/>
                                              </a:solidFill>
                                              <a:latin typeface="Cambria Math" panose="02040503050406030204" pitchFamily="18" charset="0"/>
                                            </a:rPr>
                                            <m:t>𝑟</m:t>
                                          </m:r>
                                        </m:sub>
                                      </m:sSub>
                                    </m:num>
                                    <m:den>
                                      <m:r>
                                        <a:rPr lang="en-US" sz="2200" b="0" i="1" smtClean="0">
                                          <a:solidFill>
                                            <a:schemeClr val="accent5"/>
                                          </a:solidFill>
                                          <a:latin typeface="Cambria Math" panose="02040503050406030204" pitchFamily="18" charset="0"/>
                                        </a:rPr>
                                        <m:t>𝑘</m:t>
                                      </m:r>
                                    </m:den>
                                  </m:f>
                                </m:e>
                              </m:d>
                            </m:den>
                          </m:f>
                          <m:r>
                            <a:rPr lang="en-US" sz="2200" b="0" i="1" smtClean="0">
                              <a:solidFill>
                                <a:schemeClr val="accent5"/>
                              </a:solidFill>
                              <a:latin typeface="Cambria Math" panose="02040503050406030204" pitchFamily="18" charset="0"/>
                            </a:rPr>
                            <m:t>𝑑</m:t>
                          </m:r>
                          <m:sSub>
                            <m:sSubPr>
                              <m:ctrlPr>
                                <a:rPr lang="en-US" sz="2200" b="0" i="1" smtClean="0">
                                  <a:solidFill>
                                    <a:schemeClr val="accent5"/>
                                  </a:solidFill>
                                  <a:latin typeface="Cambria Math" panose="02040503050406030204" pitchFamily="18" charset="0"/>
                                </a:rPr>
                              </m:ctrlPr>
                            </m:sSubPr>
                            <m:e>
                              <m:r>
                                <a:rPr lang="en-US" sz="2200" b="0" i="1" smtClean="0">
                                  <a:solidFill>
                                    <a:schemeClr val="accent5"/>
                                  </a:solidFill>
                                  <a:latin typeface="Cambria Math" panose="02040503050406030204" pitchFamily="18" charset="0"/>
                                </a:rPr>
                                <m:t>𝑉</m:t>
                              </m:r>
                            </m:e>
                            <m:sub>
                              <m:r>
                                <a:rPr lang="en-US" sz="2200" b="0" i="1" smtClean="0">
                                  <a:solidFill>
                                    <a:schemeClr val="accent5"/>
                                  </a:solidFill>
                                  <a:latin typeface="Cambria Math" panose="02040503050406030204" pitchFamily="18" charset="0"/>
                                </a:rPr>
                                <m:t>𝑥</m:t>
                              </m:r>
                            </m:sub>
                          </m:sSub>
                          <m:r>
                            <a:rPr lang="en-US" sz="2200" b="0" i="1" smtClean="0">
                              <a:solidFill>
                                <a:schemeClr val="accent5"/>
                              </a:solidFill>
                              <a:latin typeface="Cambria Math" panose="02040503050406030204" pitchFamily="18" charset="0"/>
                            </a:rPr>
                            <m:t>=0………(15)</m:t>
                          </m:r>
                        </m:e>
                      </m:nary>
                    </m:oMath>
                  </m:oMathPara>
                </a14:m>
                <a:endParaRPr lang="en-US" sz="2200" dirty="0">
                  <a:solidFill>
                    <a:schemeClr val="accent5"/>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2846230" y="5038583"/>
                <a:ext cx="8075054" cy="1203791"/>
              </a:xfrm>
              <a:prstGeom prst="rect">
                <a:avLst/>
              </a:prstGeom>
              <a:blipFill rotWithShape="0">
                <a:blip r:embed="rId6"/>
                <a:stretch>
                  <a:fillRect/>
                </a:stretch>
              </a:blipFill>
            </p:spPr>
            <p:txBody>
              <a:bodyPr/>
              <a:lstStyle/>
              <a:p>
                <a:r>
                  <a:rPr lang="en-US">
                    <a:noFill/>
                  </a:rPr>
                  <a:t> </a:t>
                </a:r>
              </a:p>
            </p:txBody>
          </p:sp>
        </mc:Fallback>
      </mc:AlternateContent>
      <p:sp>
        <p:nvSpPr>
          <p:cNvPr id="13" name="TextBox 12"/>
          <p:cNvSpPr txBox="1"/>
          <p:nvPr/>
        </p:nvSpPr>
        <p:spPr>
          <a:xfrm>
            <a:off x="940157" y="6204543"/>
            <a:ext cx="9981127" cy="461665"/>
          </a:xfrm>
          <a:prstGeom prst="rect">
            <a:avLst/>
          </a:prstGeom>
          <a:noFill/>
        </p:spPr>
        <p:txBody>
          <a:bodyPr wrap="square" rtlCol="0">
            <a:spAutoFit/>
          </a:bodyPr>
          <a:lstStyle/>
          <a:p>
            <a:r>
              <a:rPr lang="en-US" sz="2400" dirty="0" smtClean="0"/>
              <a:t>Now taking the denominator of the term in integral of Eq. (15),</a:t>
            </a:r>
            <a:endParaRPr lang="en-US" sz="2400" dirty="0"/>
          </a:p>
        </p:txBody>
      </p:sp>
    </p:spTree>
    <p:extLst>
      <p:ext uri="{BB962C8B-B14F-4D97-AF65-F5344CB8AC3E}">
        <p14:creationId xmlns:p14="http://schemas.microsoft.com/office/powerpoint/2010/main" val="375143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 calcmode="lin" valueType="num">
                                      <p:cBhvr>
                                        <p:cTn id="2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9">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randombar(horizontal)">
                                      <p:cBhvr>
                                        <p:cTn id="40" dur="500"/>
                                        <p:tgtEl>
                                          <p:spTgt spid="1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1777284" y="57694"/>
                <a:ext cx="6954592" cy="94769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200" i="1" smtClean="0">
                              <a:solidFill>
                                <a:srgbClr val="0070C0"/>
                              </a:solidFill>
                              <a:latin typeface="Cambria Math" panose="02040503050406030204" pitchFamily="18" charset="0"/>
                            </a:rPr>
                          </m:ctrlPr>
                        </m:fPr>
                        <m:num>
                          <m:r>
                            <a:rPr lang="en-US" sz="2200" b="0" i="1" smtClean="0">
                              <a:solidFill>
                                <a:srgbClr val="0070C0"/>
                              </a:solidFill>
                              <a:latin typeface="Cambria Math" panose="02040503050406030204" pitchFamily="18" charset="0"/>
                            </a:rPr>
                            <m:t>1</m:t>
                          </m:r>
                        </m:num>
                        <m:den>
                          <m:r>
                            <a:rPr lang="en-US" sz="2200" b="0" i="1" smtClean="0">
                              <a:solidFill>
                                <a:srgbClr val="0070C0"/>
                              </a:solidFill>
                              <a:latin typeface="Cambria Math" panose="02040503050406030204" pitchFamily="18" charset="0"/>
                            </a:rPr>
                            <m:t>𝑢</m:t>
                          </m:r>
                          <m:r>
                            <a:rPr lang="en-US" sz="2200" b="0" i="1" smtClean="0">
                              <a:solidFill>
                                <a:srgbClr val="0070C0"/>
                              </a:solidFill>
                              <a:latin typeface="Cambria Math" panose="02040503050406030204" pitchFamily="18" charset="0"/>
                            </a:rPr>
                            <m:t>−</m:t>
                          </m:r>
                          <m:f>
                            <m:fPr>
                              <m:ctrlPr>
                                <a:rPr lang="en-US" sz="2200" b="0" i="1" smtClean="0">
                                  <a:solidFill>
                                    <a:srgbClr val="0070C0"/>
                                  </a:solidFill>
                                  <a:latin typeface="Cambria Math" panose="02040503050406030204" pitchFamily="18" charset="0"/>
                                </a:rPr>
                              </m:ctrlPr>
                            </m:fPr>
                            <m:num>
                              <m:sSub>
                                <m:sSubPr>
                                  <m:ctrlPr>
                                    <a:rPr lang="en-US" sz="2200" b="0" i="1" smtClean="0">
                                      <a:solidFill>
                                        <a:srgbClr val="0070C0"/>
                                      </a:solidFill>
                                      <a:latin typeface="Cambria Math" panose="02040503050406030204" pitchFamily="18" charset="0"/>
                                    </a:rPr>
                                  </m:ctrlPr>
                                </m:sSubPr>
                                <m:e>
                                  <m:r>
                                    <a:rPr lang="en-US" sz="2200" b="0" i="1" smtClean="0">
                                      <a:solidFill>
                                        <a:srgbClr val="0070C0"/>
                                      </a:solidFill>
                                      <a:latin typeface="Cambria Math" panose="02040503050406030204" pitchFamily="18" charset="0"/>
                                      <a:ea typeface="Cambria Math" panose="02040503050406030204" pitchFamily="18" charset="0"/>
                                    </a:rPr>
                                    <m:t>𝜔</m:t>
                                  </m:r>
                                </m:e>
                                <m:sub>
                                  <m:r>
                                    <a:rPr lang="en-US" sz="2200" b="0" i="1" smtClean="0">
                                      <a:solidFill>
                                        <a:srgbClr val="0070C0"/>
                                      </a:solidFill>
                                      <a:latin typeface="Cambria Math" panose="02040503050406030204" pitchFamily="18" charset="0"/>
                                    </a:rPr>
                                    <m:t>𝑟</m:t>
                                  </m:r>
                                </m:sub>
                              </m:sSub>
                            </m:num>
                            <m:den>
                              <m:r>
                                <a:rPr lang="en-US" sz="2200" b="0" i="1" smtClean="0">
                                  <a:solidFill>
                                    <a:srgbClr val="0070C0"/>
                                  </a:solidFill>
                                  <a:latin typeface="Cambria Math" panose="02040503050406030204" pitchFamily="18" charset="0"/>
                                </a:rPr>
                                <m:t>𝑘</m:t>
                              </m:r>
                            </m:den>
                          </m:f>
                        </m:den>
                      </m:f>
                      <m:r>
                        <a:rPr lang="en-US" sz="2200" b="0" i="1" smtClean="0">
                          <a:solidFill>
                            <a:srgbClr val="0070C0"/>
                          </a:solidFill>
                          <a:latin typeface="Cambria Math" panose="02040503050406030204" pitchFamily="18" charset="0"/>
                        </a:rPr>
                        <m:t>=</m:t>
                      </m:r>
                      <m:f>
                        <m:fPr>
                          <m:ctrlPr>
                            <a:rPr lang="en-US" sz="2200" b="0" i="1" smtClean="0">
                              <a:solidFill>
                                <a:srgbClr val="0070C0"/>
                              </a:solidFill>
                              <a:latin typeface="Cambria Math" panose="02040503050406030204" pitchFamily="18" charset="0"/>
                            </a:rPr>
                          </m:ctrlPr>
                        </m:fPr>
                        <m:num>
                          <m:r>
                            <a:rPr lang="en-US" sz="2200" b="0" i="1" smtClean="0">
                              <a:solidFill>
                                <a:srgbClr val="0070C0"/>
                              </a:solidFill>
                              <a:latin typeface="Cambria Math" panose="02040503050406030204" pitchFamily="18" charset="0"/>
                            </a:rPr>
                            <m:t>1</m:t>
                          </m:r>
                        </m:num>
                        <m:den>
                          <m:r>
                            <a:rPr lang="en-US" sz="2200" b="0" i="1" smtClean="0">
                              <a:solidFill>
                                <a:srgbClr val="0070C0"/>
                              </a:solidFill>
                              <a:latin typeface="Cambria Math" panose="02040503050406030204" pitchFamily="18" charset="0"/>
                            </a:rPr>
                            <m:t>−</m:t>
                          </m:r>
                          <m:f>
                            <m:fPr>
                              <m:ctrlPr>
                                <a:rPr lang="en-US" sz="2200" b="0" i="1" smtClean="0">
                                  <a:solidFill>
                                    <a:srgbClr val="0070C0"/>
                                  </a:solidFill>
                                  <a:latin typeface="Cambria Math" panose="02040503050406030204" pitchFamily="18" charset="0"/>
                                </a:rPr>
                              </m:ctrlPr>
                            </m:fPr>
                            <m:num>
                              <m:sSub>
                                <m:sSubPr>
                                  <m:ctrlPr>
                                    <a:rPr lang="en-US" sz="2200" b="0" i="1" smtClean="0">
                                      <a:solidFill>
                                        <a:srgbClr val="0070C0"/>
                                      </a:solidFill>
                                      <a:latin typeface="Cambria Math" panose="02040503050406030204" pitchFamily="18" charset="0"/>
                                    </a:rPr>
                                  </m:ctrlPr>
                                </m:sSubPr>
                                <m:e>
                                  <m:r>
                                    <a:rPr lang="en-US" sz="2200" b="0" i="1" smtClean="0">
                                      <a:solidFill>
                                        <a:srgbClr val="0070C0"/>
                                      </a:solidFill>
                                      <a:latin typeface="Cambria Math" panose="02040503050406030204" pitchFamily="18" charset="0"/>
                                      <a:ea typeface="Cambria Math" panose="02040503050406030204" pitchFamily="18" charset="0"/>
                                    </a:rPr>
                                    <m:t>𝜔</m:t>
                                  </m:r>
                                </m:e>
                                <m:sub>
                                  <m:r>
                                    <a:rPr lang="en-US" sz="2200" b="0" i="1" smtClean="0">
                                      <a:solidFill>
                                        <a:srgbClr val="0070C0"/>
                                      </a:solidFill>
                                      <a:latin typeface="Cambria Math" panose="02040503050406030204" pitchFamily="18" charset="0"/>
                                    </a:rPr>
                                    <m:t>𝑟</m:t>
                                  </m:r>
                                </m:sub>
                              </m:sSub>
                            </m:num>
                            <m:den>
                              <m:r>
                                <a:rPr lang="en-US" sz="2200" b="0" i="1" smtClean="0">
                                  <a:solidFill>
                                    <a:srgbClr val="0070C0"/>
                                  </a:solidFill>
                                  <a:latin typeface="Cambria Math" panose="02040503050406030204" pitchFamily="18" charset="0"/>
                                </a:rPr>
                                <m:t>𝑘</m:t>
                              </m:r>
                            </m:den>
                          </m:f>
                          <m:r>
                            <a:rPr lang="en-US" sz="2200" b="0" i="1" smtClean="0">
                              <a:solidFill>
                                <a:srgbClr val="0070C0"/>
                              </a:solidFill>
                              <a:latin typeface="Cambria Math" panose="02040503050406030204" pitchFamily="18" charset="0"/>
                            </a:rPr>
                            <m:t>+</m:t>
                          </m:r>
                          <m:r>
                            <a:rPr lang="en-US" sz="2200" b="0" i="1" smtClean="0">
                              <a:solidFill>
                                <a:srgbClr val="0070C0"/>
                              </a:solidFill>
                              <a:latin typeface="Cambria Math" panose="02040503050406030204" pitchFamily="18" charset="0"/>
                            </a:rPr>
                            <m:t>𝑢</m:t>
                          </m:r>
                        </m:den>
                      </m:f>
                    </m:oMath>
                  </m:oMathPara>
                </a14:m>
                <a:endParaRPr lang="en-US" sz="2200" dirty="0"/>
              </a:p>
            </p:txBody>
          </p:sp>
        </mc:Choice>
        <mc:Fallback xmlns="">
          <p:sp>
            <p:nvSpPr>
              <p:cNvPr id="3" name="TextBox 2"/>
              <p:cNvSpPr txBox="1">
                <a:spLocks noRot="1" noChangeAspect="1" noMove="1" noResize="1" noEditPoints="1" noAdjustHandles="1" noChangeArrowheads="1" noChangeShapeType="1" noTextEdit="1"/>
              </p:cNvSpPr>
              <p:nvPr/>
            </p:nvSpPr>
            <p:spPr>
              <a:xfrm>
                <a:off x="1777284" y="57694"/>
                <a:ext cx="6954592" cy="947695"/>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118574" y="863424"/>
                <a:ext cx="6272011" cy="100444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rgbClr val="FFC000"/>
                          </a:solidFill>
                          <a:latin typeface="Cambria Math"/>
                        </a:rPr>
                        <m:t>=</m:t>
                      </m:r>
                      <m:r>
                        <a:rPr lang="en-US" sz="2200" b="0" i="1" smtClean="0">
                          <a:solidFill>
                            <a:srgbClr val="FFC000"/>
                          </a:solidFill>
                          <a:latin typeface="Cambria Math"/>
                        </a:rPr>
                        <m:t>−</m:t>
                      </m:r>
                      <m:f>
                        <m:fPr>
                          <m:ctrlPr>
                            <a:rPr lang="en-US" sz="2200" i="1" smtClean="0">
                              <a:solidFill>
                                <a:srgbClr val="FFC000"/>
                              </a:solidFill>
                              <a:latin typeface="Cambria Math" panose="02040503050406030204" pitchFamily="18" charset="0"/>
                            </a:rPr>
                          </m:ctrlPr>
                        </m:fPr>
                        <m:num>
                          <m:r>
                            <a:rPr lang="en-US" sz="2200" b="0" i="1" smtClean="0">
                              <a:solidFill>
                                <a:srgbClr val="FFC000"/>
                              </a:solidFill>
                              <a:latin typeface="Cambria Math"/>
                            </a:rPr>
                            <m:t>1</m:t>
                          </m:r>
                        </m:num>
                        <m:den>
                          <m:sSub>
                            <m:sSubPr>
                              <m:ctrlPr>
                                <a:rPr lang="en-US" sz="2200" b="0" i="1" smtClean="0">
                                  <a:solidFill>
                                    <a:srgbClr val="FFC000"/>
                                  </a:solidFill>
                                  <a:latin typeface="Cambria Math" panose="02040503050406030204" pitchFamily="18" charset="0"/>
                                </a:rPr>
                              </m:ctrlPr>
                            </m:sSubPr>
                            <m:e>
                              <m:r>
                                <a:rPr lang="en-US" sz="2200" b="0" i="1" smtClean="0">
                                  <a:solidFill>
                                    <a:srgbClr val="FFC000"/>
                                  </a:solidFill>
                                  <a:latin typeface="Cambria Math"/>
                                  <a:ea typeface="Cambria Math"/>
                                </a:rPr>
                                <m:t>𝜔</m:t>
                              </m:r>
                            </m:e>
                            <m:sub>
                              <m:r>
                                <a:rPr lang="en-US" sz="2200" b="0" i="1" smtClean="0">
                                  <a:solidFill>
                                    <a:srgbClr val="FFC000"/>
                                  </a:solidFill>
                                  <a:latin typeface="Cambria Math"/>
                                </a:rPr>
                                <m:t>𝑟</m:t>
                              </m:r>
                            </m:sub>
                          </m:sSub>
                          <m:r>
                            <a:rPr lang="en-US" sz="2200" b="0" i="1" smtClean="0">
                              <a:solidFill>
                                <a:srgbClr val="FFC000"/>
                              </a:solidFill>
                              <a:latin typeface="Cambria Math"/>
                            </a:rPr>
                            <m:t>/</m:t>
                          </m:r>
                          <m:r>
                            <a:rPr lang="en-US" sz="2200" b="0" i="1" smtClean="0">
                              <a:solidFill>
                                <a:srgbClr val="FFC000"/>
                              </a:solidFill>
                              <a:latin typeface="Cambria Math"/>
                            </a:rPr>
                            <m:t>𝑘</m:t>
                          </m:r>
                          <m:r>
                            <a:rPr lang="en-US" sz="2200" b="0" i="1" smtClean="0">
                              <a:solidFill>
                                <a:srgbClr val="FFC000"/>
                              </a:solidFill>
                              <a:latin typeface="Cambria Math"/>
                            </a:rPr>
                            <m:t>(1−</m:t>
                          </m:r>
                          <m:f>
                            <m:fPr>
                              <m:ctrlPr>
                                <a:rPr lang="en-US" sz="2200" b="1" i="1" smtClean="0">
                                  <a:solidFill>
                                    <a:srgbClr val="FFC000"/>
                                  </a:solidFill>
                                  <a:latin typeface="Cambria Math" panose="02040503050406030204" pitchFamily="18" charset="0"/>
                                </a:rPr>
                              </m:ctrlPr>
                            </m:fPr>
                            <m:num>
                              <m:r>
                                <a:rPr lang="en-US" sz="2200" b="0" i="1" smtClean="0">
                                  <a:solidFill>
                                    <a:srgbClr val="FFC000"/>
                                  </a:solidFill>
                                  <a:latin typeface="Cambria Math"/>
                                </a:rPr>
                                <m:t>𝑢</m:t>
                              </m:r>
                            </m:num>
                            <m:den>
                              <m:sSub>
                                <m:sSubPr>
                                  <m:ctrlPr>
                                    <a:rPr lang="en-US" sz="2200" i="1">
                                      <a:solidFill>
                                        <a:srgbClr val="FFC000"/>
                                      </a:solidFill>
                                      <a:latin typeface="Cambria Math" panose="02040503050406030204" pitchFamily="18" charset="0"/>
                                    </a:rPr>
                                  </m:ctrlPr>
                                </m:sSubPr>
                                <m:e>
                                  <m:r>
                                    <a:rPr lang="en-US" sz="2200" i="1">
                                      <a:solidFill>
                                        <a:srgbClr val="FFC000"/>
                                      </a:solidFill>
                                      <a:latin typeface="Cambria Math"/>
                                      <a:ea typeface="Cambria Math"/>
                                    </a:rPr>
                                    <m:t>𝜔</m:t>
                                  </m:r>
                                </m:e>
                                <m:sub>
                                  <m:r>
                                    <a:rPr lang="en-US" sz="2200" i="1">
                                      <a:solidFill>
                                        <a:srgbClr val="FFC000"/>
                                      </a:solidFill>
                                      <a:latin typeface="Cambria Math"/>
                                    </a:rPr>
                                    <m:t>𝑟</m:t>
                                  </m:r>
                                </m:sub>
                              </m:sSub>
                              <m:r>
                                <a:rPr lang="en-US" sz="2200" i="1">
                                  <a:solidFill>
                                    <a:srgbClr val="FFC000"/>
                                  </a:solidFill>
                                  <a:latin typeface="Cambria Math"/>
                                </a:rPr>
                                <m:t>/</m:t>
                              </m:r>
                              <m:r>
                                <m:rPr>
                                  <m:sty m:val="p"/>
                                </m:rPr>
                                <a:rPr lang="en-US" sz="2200" b="0" i="0" smtClean="0">
                                  <a:solidFill>
                                    <a:srgbClr val="FFC000"/>
                                  </a:solidFill>
                                  <a:latin typeface="Cambria Math"/>
                                </a:rPr>
                                <m:t>k</m:t>
                              </m:r>
                            </m:den>
                          </m:f>
                          <m:r>
                            <a:rPr lang="en-US" sz="2200" b="1" i="1" smtClean="0">
                              <a:solidFill>
                                <a:srgbClr val="FFC000"/>
                              </a:solidFill>
                              <a:latin typeface="Cambria Math"/>
                            </a:rPr>
                            <m:t>)</m:t>
                          </m:r>
                        </m:den>
                      </m:f>
                    </m:oMath>
                  </m:oMathPara>
                </a14:m>
                <a:endParaRPr lang="en-US" sz="2200" dirty="0">
                  <a:solidFill>
                    <a:srgbClr val="FFC00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118574" y="863424"/>
                <a:ext cx="6272011" cy="100444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533036" y="1858298"/>
                <a:ext cx="4520486" cy="613694"/>
              </a:xfrm>
              <a:prstGeom prst="rect">
                <a:avLst/>
              </a:prstGeom>
              <a:noFill/>
            </p:spPr>
            <p:txBody>
              <a:bodyPr wrap="square" rtlCol="0">
                <a:spAutoFit/>
              </a:bodyPr>
              <a:lstStyle/>
              <a:p>
                <a14:m>
                  <m:oMath xmlns:m="http://schemas.openxmlformats.org/officeDocument/2006/math">
                    <m:r>
                      <a:rPr lang="en-US" sz="2200" i="1" smtClean="0">
                        <a:solidFill>
                          <a:srgbClr val="A63087"/>
                        </a:solidFill>
                        <a:latin typeface="Cambria Math"/>
                      </a:rPr>
                      <m:t>=−</m:t>
                    </m:r>
                    <m:f>
                      <m:fPr>
                        <m:ctrlPr>
                          <a:rPr lang="en-US" sz="2200" i="1">
                            <a:solidFill>
                              <a:srgbClr val="A63087"/>
                            </a:solidFill>
                            <a:latin typeface="Cambria Math" panose="02040503050406030204" pitchFamily="18" charset="0"/>
                          </a:rPr>
                        </m:ctrlPr>
                      </m:fPr>
                      <m:num>
                        <m:r>
                          <a:rPr lang="en-US" sz="2200" i="1">
                            <a:solidFill>
                              <a:srgbClr val="A63087"/>
                            </a:solidFill>
                            <a:latin typeface="Cambria Math"/>
                          </a:rPr>
                          <m:t>1</m:t>
                        </m:r>
                      </m:num>
                      <m:den>
                        <m:sSub>
                          <m:sSubPr>
                            <m:ctrlPr>
                              <a:rPr lang="en-US" sz="2200" i="1">
                                <a:solidFill>
                                  <a:srgbClr val="A63087"/>
                                </a:solidFill>
                                <a:latin typeface="Cambria Math" panose="02040503050406030204" pitchFamily="18" charset="0"/>
                              </a:rPr>
                            </m:ctrlPr>
                          </m:sSubPr>
                          <m:e>
                            <m:r>
                              <a:rPr lang="en-US" sz="2200" i="1">
                                <a:solidFill>
                                  <a:srgbClr val="A63087"/>
                                </a:solidFill>
                                <a:latin typeface="Cambria Math"/>
                                <a:ea typeface="Cambria Math"/>
                              </a:rPr>
                              <m:t>𝜔</m:t>
                            </m:r>
                          </m:e>
                          <m:sub>
                            <m:r>
                              <a:rPr lang="en-US" sz="2200" i="1">
                                <a:solidFill>
                                  <a:srgbClr val="A63087"/>
                                </a:solidFill>
                                <a:latin typeface="Cambria Math"/>
                              </a:rPr>
                              <m:t>𝑟</m:t>
                            </m:r>
                          </m:sub>
                        </m:sSub>
                        <m:r>
                          <a:rPr lang="en-US" sz="2200" b="0" i="1">
                            <a:solidFill>
                              <a:srgbClr val="A63087"/>
                            </a:solidFill>
                            <a:latin typeface="Cambria Math"/>
                          </a:rPr>
                          <m:t>/</m:t>
                        </m:r>
                        <m:r>
                          <a:rPr lang="en-US" sz="2200" b="0" i="1" smtClean="0">
                            <a:solidFill>
                              <a:srgbClr val="A63087"/>
                            </a:solidFill>
                            <a:latin typeface="Cambria Math"/>
                          </a:rPr>
                          <m:t>𝑘</m:t>
                        </m:r>
                      </m:den>
                    </m:f>
                    <m:sSup>
                      <m:sSupPr>
                        <m:ctrlPr>
                          <a:rPr lang="en-US" sz="2200" i="1" smtClean="0">
                            <a:solidFill>
                              <a:srgbClr val="A63087"/>
                            </a:solidFill>
                            <a:latin typeface="Cambria Math" panose="02040503050406030204" pitchFamily="18" charset="0"/>
                          </a:rPr>
                        </m:ctrlPr>
                      </m:sSupPr>
                      <m:e>
                        <m:r>
                          <a:rPr lang="en-US" sz="2200" b="0" i="0">
                            <a:solidFill>
                              <a:srgbClr val="A63087"/>
                            </a:solidFill>
                            <a:latin typeface="Cambria Math"/>
                          </a:rPr>
                          <m:t>(</m:t>
                        </m:r>
                        <m:r>
                          <a:rPr lang="en-US" sz="2200" i="0">
                            <a:solidFill>
                              <a:srgbClr val="A63087"/>
                            </a:solidFill>
                            <a:latin typeface="Cambria Math"/>
                          </a:rPr>
                          <m:t>1</m:t>
                        </m:r>
                        <m:r>
                          <a:rPr lang="en-US" sz="2200" i="1">
                            <a:solidFill>
                              <a:srgbClr val="A63087"/>
                            </a:solidFill>
                            <a:latin typeface="Cambria Math"/>
                          </a:rPr>
                          <m:t>−</m:t>
                        </m:r>
                        <m:f>
                          <m:fPr>
                            <m:ctrlPr>
                              <a:rPr lang="en-US" sz="2200" b="1" i="1">
                                <a:solidFill>
                                  <a:srgbClr val="A63087"/>
                                </a:solidFill>
                                <a:latin typeface="Cambria Math" panose="02040503050406030204" pitchFamily="18" charset="0"/>
                              </a:rPr>
                            </m:ctrlPr>
                          </m:fPr>
                          <m:num>
                            <m:r>
                              <a:rPr lang="en-US" sz="2200" b="0" i="1">
                                <a:solidFill>
                                  <a:srgbClr val="A63087"/>
                                </a:solidFill>
                                <a:latin typeface="Cambria Math"/>
                              </a:rPr>
                              <m:t>𝑢</m:t>
                            </m:r>
                          </m:num>
                          <m:den>
                            <m:sSub>
                              <m:sSubPr>
                                <m:ctrlPr>
                                  <a:rPr lang="en-US" sz="2200" i="1">
                                    <a:solidFill>
                                      <a:srgbClr val="A63087"/>
                                    </a:solidFill>
                                    <a:latin typeface="Cambria Math" panose="02040503050406030204" pitchFamily="18" charset="0"/>
                                  </a:rPr>
                                </m:ctrlPr>
                              </m:sSubPr>
                              <m:e>
                                <m:r>
                                  <a:rPr lang="en-US" sz="2200" i="1">
                                    <a:solidFill>
                                      <a:srgbClr val="A63087"/>
                                    </a:solidFill>
                                    <a:latin typeface="Cambria Math"/>
                                    <a:ea typeface="Cambria Math"/>
                                  </a:rPr>
                                  <m:t>𝜔</m:t>
                                </m:r>
                              </m:e>
                              <m:sub>
                                <m:r>
                                  <a:rPr lang="en-US" sz="2200" i="1">
                                    <a:solidFill>
                                      <a:srgbClr val="A63087"/>
                                    </a:solidFill>
                                    <a:latin typeface="Cambria Math"/>
                                  </a:rPr>
                                  <m:t>𝑟</m:t>
                                </m:r>
                              </m:sub>
                            </m:sSub>
                            <m:r>
                              <a:rPr lang="en-US" sz="2200" i="1">
                                <a:solidFill>
                                  <a:srgbClr val="A63087"/>
                                </a:solidFill>
                                <a:latin typeface="Cambria Math"/>
                              </a:rPr>
                              <m:t>/</m:t>
                            </m:r>
                            <m:r>
                              <a:rPr lang="en-US" sz="2200" b="0" i="1" smtClean="0">
                                <a:solidFill>
                                  <a:srgbClr val="A63087"/>
                                </a:solidFill>
                                <a:latin typeface="Cambria Math"/>
                              </a:rPr>
                              <m:t>𝑘</m:t>
                            </m:r>
                          </m:den>
                        </m:f>
                        <m:r>
                          <a:rPr lang="en-US" sz="2200" b="1" i="1" smtClean="0">
                            <a:solidFill>
                              <a:srgbClr val="A63087"/>
                            </a:solidFill>
                            <a:latin typeface="Cambria Math"/>
                          </a:rPr>
                          <m:t>)</m:t>
                        </m:r>
                      </m:e>
                      <m:sup>
                        <m:r>
                          <a:rPr lang="en-US" sz="2200" b="1" i="1" smtClean="0">
                            <a:solidFill>
                              <a:srgbClr val="A63087"/>
                            </a:solidFill>
                            <a:latin typeface="Cambria Math"/>
                          </a:rPr>
                          <m:t>−</m:t>
                        </m:r>
                        <m:r>
                          <a:rPr lang="en-US" sz="2200" b="0" i="0" smtClean="0">
                            <a:solidFill>
                              <a:srgbClr val="A63087"/>
                            </a:solidFill>
                            <a:latin typeface="Cambria Math"/>
                          </a:rPr>
                          <m:t>1</m:t>
                        </m:r>
                      </m:sup>
                    </m:sSup>
                  </m:oMath>
                </a14:m>
                <a:r>
                  <a:rPr lang="en-US" sz="2200" dirty="0" smtClean="0">
                    <a:solidFill>
                      <a:srgbClr val="A63087"/>
                    </a:solidFill>
                  </a:rPr>
                  <a:t>  ……….(A)</a:t>
                </a:r>
                <a:endParaRPr lang="en-US" sz="2200" dirty="0">
                  <a:solidFill>
                    <a:srgbClr val="A63087"/>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533036" y="1858298"/>
                <a:ext cx="4520486" cy="613694"/>
              </a:xfrm>
              <a:prstGeom prst="rect">
                <a:avLst/>
              </a:prstGeom>
              <a:blipFill rotWithShape="0">
                <a:blip r:embed="rId5"/>
                <a:stretch>
                  <a:fillRect b="-990"/>
                </a:stretch>
              </a:blipFill>
            </p:spPr>
            <p:txBody>
              <a:bodyPr/>
              <a:lstStyle/>
              <a:p>
                <a:r>
                  <a:rPr lang="en-US">
                    <a:noFill/>
                  </a:rPr>
                  <a:t> </a:t>
                </a:r>
              </a:p>
            </p:txBody>
          </p:sp>
        </mc:Fallback>
      </mc:AlternateContent>
      <p:sp>
        <p:nvSpPr>
          <p:cNvPr id="7" name="TextBox 6"/>
          <p:cNvSpPr txBox="1"/>
          <p:nvPr/>
        </p:nvSpPr>
        <p:spPr>
          <a:xfrm>
            <a:off x="734096" y="2328699"/>
            <a:ext cx="3155323"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Using Series Expansion</a:t>
            </a:r>
            <a:endParaRPr lang="en-US" sz="2400" dirty="0">
              <a:latin typeface="Times New Roman" panose="02020603050405020304" pitchFamily="18" charset="0"/>
              <a:cs typeface="Times New Roman" panose="02020603050405020304" pitchFamily="18" charset="0"/>
            </a:endParaRPr>
          </a:p>
        </p:txBody>
      </p:sp>
      <p:graphicFrame>
        <p:nvGraphicFramePr>
          <p:cNvPr id="8" name="Object 7">
            <a:hlinkClick r:id="" action="ppaction://ole?verb=0"/>
          </p:cNvPr>
          <p:cNvGraphicFramePr>
            <a:graphicFrameLocks noChangeAspect="1"/>
          </p:cNvGraphicFramePr>
          <p:nvPr>
            <p:extLst>
              <p:ext uri="{D42A27DB-BD31-4B8C-83A1-F6EECF244321}">
                <p14:modId xmlns:p14="http://schemas.microsoft.com/office/powerpoint/2010/main" val="3633420502"/>
              </p:ext>
            </p:extLst>
          </p:nvPr>
        </p:nvGraphicFramePr>
        <p:xfrm>
          <a:off x="2846231" y="2790197"/>
          <a:ext cx="6800850" cy="774065"/>
        </p:xfrm>
        <a:graphic>
          <a:graphicData uri="http://schemas.openxmlformats.org/presentationml/2006/ole">
            <mc:AlternateContent xmlns:mc="http://schemas.openxmlformats.org/markup-compatibility/2006">
              <mc:Choice xmlns:v="urn:schemas-microsoft-com:vml" Requires="v">
                <p:oleObj spid="_x0000_s2074" r:id="rId6" imgW="3683000" imgH="419100" progId="Equation.KSEE3">
                  <p:embed/>
                </p:oleObj>
              </mc:Choice>
              <mc:Fallback>
                <p:oleObj r:id="rId6" imgW="3683000" imgH="419100" progId="Equation.KSEE3">
                  <p:embed/>
                  <p:pic>
                    <p:nvPicPr>
                      <p:cNvPr id="0" name=""/>
                      <p:cNvPicPr/>
                      <p:nvPr/>
                    </p:nvPicPr>
                    <p:blipFill>
                      <a:blip r:embed="rId7"/>
                      <a:stretch>
                        <a:fillRect/>
                      </a:stretch>
                    </p:blipFill>
                    <p:spPr>
                      <a:xfrm>
                        <a:off x="2846231" y="2790197"/>
                        <a:ext cx="6800850" cy="774065"/>
                      </a:xfrm>
                      <a:prstGeom prst="rect">
                        <a:avLst/>
                      </a:prstGeom>
                      <a:solidFill>
                        <a:schemeClr val="accent6">
                          <a:lumMod val="40000"/>
                          <a:lumOff val="60000"/>
                        </a:schemeClr>
                      </a:solidFill>
                      <a:ln w="28575" cmpd="sng">
                        <a:solidFill>
                          <a:srgbClr val="002060"/>
                        </a:solidFill>
                        <a:prstDash val="solid"/>
                      </a:ln>
                    </p:spPr>
                  </p:pic>
                </p:oleObj>
              </mc:Fallback>
            </mc:AlternateContent>
          </a:graphicData>
        </a:graphic>
      </p:graphicFrame>
      <mc:AlternateContent xmlns:mc="http://schemas.openxmlformats.org/markup-compatibility/2006">
        <mc:Choice xmlns:a14="http://schemas.microsoft.com/office/drawing/2010/main" Requires="a14">
          <p:sp>
            <p:nvSpPr>
              <p:cNvPr id="9" name="TextBox 8"/>
              <p:cNvSpPr txBox="1"/>
              <p:nvPr/>
            </p:nvSpPr>
            <p:spPr>
              <a:xfrm>
                <a:off x="965915" y="3774858"/>
                <a:ext cx="7765961" cy="830997"/>
              </a:xfrm>
              <a:prstGeom prst="rect">
                <a:avLst/>
              </a:prstGeom>
              <a:noFill/>
            </p:spPr>
            <p:txBody>
              <a:bodyPr wrap="square" rtlCol="0">
                <a:spAutoFit/>
              </a:bodyPr>
              <a:lstStyle/>
              <a:p>
                <a:r>
                  <a:rPr lang="en-US" sz="2400" dirty="0" smtClean="0"/>
                  <a:t>Applying Series expansion and putting (B) into (A), we get</a:t>
                </a:r>
              </a:p>
              <a:p>
                <a:r>
                  <a:rPr lang="en-US" sz="2400" dirty="0" smtClean="0"/>
                  <a:t>where </a:t>
                </a:r>
                <a14:m>
                  <m:oMath xmlns:m="http://schemas.openxmlformats.org/officeDocument/2006/math">
                    <m:r>
                      <a:rPr lang="en-US" sz="2400" b="0" i="1" smtClean="0">
                        <a:solidFill>
                          <a:srgbClr val="FF0000"/>
                        </a:solidFill>
                        <a:latin typeface="Cambria Math" panose="02040503050406030204" pitchFamily="18" charset="0"/>
                      </a:rPr>
                      <m:t>𝑛</m:t>
                    </m:r>
                    <m:r>
                      <a:rPr lang="en-US" sz="2400" b="0" i="1" smtClean="0">
                        <a:solidFill>
                          <a:srgbClr val="FF0000"/>
                        </a:solidFill>
                        <a:latin typeface="Cambria Math" panose="02040503050406030204" pitchFamily="18" charset="0"/>
                      </a:rPr>
                      <m:t>=−1</m:t>
                    </m:r>
                  </m:oMath>
                </a14:m>
                <a:endParaRPr lang="en-US" sz="2400" dirty="0">
                  <a:solidFill>
                    <a:srgbClr val="FF0000"/>
                  </a:solidFill>
                </a:endParaRPr>
              </a:p>
            </p:txBody>
          </p:sp>
        </mc:Choice>
        <mc:Fallback>
          <p:sp>
            <p:nvSpPr>
              <p:cNvPr id="9" name="TextBox 8"/>
              <p:cNvSpPr txBox="1">
                <a:spLocks noRot="1" noChangeAspect="1" noMove="1" noResize="1" noEditPoints="1" noAdjustHandles="1" noChangeArrowheads="1" noChangeShapeType="1" noTextEdit="1"/>
              </p:cNvSpPr>
              <p:nvPr/>
            </p:nvSpPr>
            <p:spPr>
              <a:xfrm>
                <a:off x="965915" y="3774858"/>
                <a:ext cx="7765961" cy="830997"/>
              </a:xfrm>
              <a:prstGeom prst="rect">
                <a:avLst/>
              </a:prstGeom>
              <a:blipFill rotWithShape="0">
                <a:blip r:embed="rId8"/>
                <a:stretch>
                  <a:fillRect l="-1177" t="-5839" b="-153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2743602" y="4600021"/>
                <a:ext cx="7006107" cy="793359"/>
              </a:xfrm>
              <a:prstGeom prst="rect">
                <a:avLst/>
              </a:prstGeom>
              <a:noFill/>
            </p:spPr>
            <p:txBody>
              <a:bodyPr wrap="square" rtlCol="0">
                <a:spAutoFit/>
              </a:bodyPr>
              <a:lstStyle/>
              <a:p>
                <a14:m>
                  <m:oMath xmlns:m="http://schemas.openxmlformats.org/officeDocument/2006/math">
                    <m:r>
                      <a:rPr lang="en-US" sz="2400" b="0" i="1" smtClean="0">
                        <a:solidFill>
                          <a:srgbClr val="FF3399"/>
                        </a:solidFill>
                        <a:latin typeface="Cambria Math"/>
                      </a:rPr>
                      <m:t>=</m:t>
                    </m:r>
                    <m:r>
                      <a:rPr lang="en-US" sz="2400" i="1">
                        <a:solidFill>
                          <a:srgbClr val="FF3399"/>
                        </a:solidFill>
                        <a:latin typeface="Cambria Math"/>
                      </a:rPr>
                      <m:t>−</m:t>
                    </m:r>
                    <m:f>
                      <m:fPr>
                        <m:ctrlPr>
                          <a:rPr lang="en-US" sz="2400" i="1">
                            <a:solidFill>
                              <a:srgbClr val="FF3399"/>
                            </a:solidFill>
                            <a:latin typeface="Cambria Math" panose="02040503050406030204" pitchFamily="18" charset="0"/>
                          </a:rPr>
                        </m:ctrlPr>
                      </m:fPr>
                      <m:num>
                        <m:r>
                          <a:rPr lang="en-US" sz="2400" i="0">
                            <a:solidFill>
                              <a:srgbClr val="FF3399"/>
                            </a:solidFill>
                            <a:latin typeface="Cambria Math"/>
                          </a:rPr>
                          <m:t>1</m:t>
                        </m:r>
                      </m:num>
                      <m:den>
                        <m:f>
                          <m:fPr>
                            <m:ctrlPr>
                              <a:rPr lang="en-US" sz="2400" i="1">
                                <a:solidFill>
                                  <a:srgbClr val="FF3399"/>
                                </a:solidFill>
                                <a:latin typeface="Cambria Math" panose="02040503050406030204" pitchFamily="18" charset="0"/>
                              </a:rPr>
                            </m:ctrlPr>
                          </m:fPr>
                          <m:num>
                            <m:sSub>
                              <m:sSubPr>
                                <m:ctrlPr>
                                  <a:rPr lang="en-US" sz="2400" i="1">
                                    <a:solidFill>
                                      <a:srgbClr val="FF3399"/>
                                    </a:solidFill>
                                    <a:latin typeface="Cambria Math" panose="02040503050406030204" pitchFamily="18" charset="0"/>
                                  </a:rPr>
                                </m:ctrlPr>
                              </m:sSubPr>
                              <m:e>
                                <m:r>
                                  <m:rPr>
                                    <m:sty m:val="p"/>
                                  </m:rPr>
                                  <a:rPr lang="en-US" sz="2400" i="0">
                                    <a:solidFill>
                                      <a:srgbClr val="FF3399"/>
                                    </a:solidFill>
                                    <a:latin typeface="Cambria Math"/>
                                    <a:ea typeface="Cambria Math"/>
                                  </a:rPr>
                                  <m:t>ω</m:t>
                                </m:r>
                              </m:e>
                              <m:sub>
                                <m:r>
                                  <m:rPr>
                                    <m:sty m:val="p"/>
                                  </m:rPr>
                                  <a:rPr lang="en-US" sz="2400" i="0">
                                    <a:solidFill>
                                      <a:srgbClr val="FF3399"/>
                                    </a:solidFill>
                                    <a:latin typeface="Cambria Math"/>
                                  </a:rPr>
                                  <m:t>r</m:t>
                                </m:r>
                              </m:sub>
                            </m:sSub>
                          </m:num>
                          <m:den>
                            <m:r>
                              <m:rPr>
                                <m:sty m:val="p"/>
                              </m:rPr>
                              <a:rPr lang="en-US" sz="2400" i="0">
                                <a:solidFill>
                                  <a:srgbClr val="FF3399"/>
                                </a:solidFill>
                                <a:latin typeface="Cambria Math"/>
                              </a:rPr>
                              <m:t>k</m:t>
                            </m:r>
                          </m:den>
                        </m:f>
                      </m:den>
                    </m:f>
                    <m:r>
                      <a:rPr lang="en-US" sz="2400" b="0" i="0" smtClean="0">
                        <a:solidFill>
                          <a:srgbClr val="FF3399"/>
                        </a:solidFill>
                        <a:latin typeface="Cambria Math"/>
                      </a:rPr>
                      <m:t>[</m:t>
                    </m:r>
                    <m:r>
                      <a:rPr lang="en-US" sz="2400" i="0">
                        <a:solidFill>
                          <a:srgbClr val="FF3399"/>
                        </a:solidFill>
                        <a:latin typeface="Cambria Math"/>
                      </a:rPr>
                      <m:t>1</m:t>
                    </m:r>
                    <m:r>
                      <a:rPr lang="en-US" sz="2400" b="1" i="0">
                        <a:solidFill>
                          <a:srgbClr val="FF3399"/>
                        </a:solidFill>
                        <a:latin typeface="Cambria Math"/>
                      </a:rPr>
                      <m:t>+</m:t>
                    </m:r>
                    <m:f>
                      <m:fPr>
                        <m:ctrlPr>
                          <a:rPr lang="en-US" sz="2400" b="1" i="1">
                            <a:solidFill>
                              <a:srgbClr val="FF3399"/>
                            </a:solidFill>
                            <a:latin typeface="Cambria Math" panose="02040503050406030204" pitchFamily="18" charset="0"/>
                          </a:rPr>
                        </m:ctrlPr>
                      </m:fPr>
                      <m:num>
                        <m:r>
                          <m:rPr>
                            <m:sty m:val="p"/>
                          </m:rPr>
                          <a:rPr lang="en-US" sz="2400" i="0">
                            <a:solidFill>
                              <a:srgbClr val="FF3399"/>
                            </a:solidFill>
                            <a:latin typeface="Cambria Math"/>
                          </a:rPr>
                          <m:t>u</m:t>
                        </m:r>
                      </m:num>
                      <m:den>
                        <m:sSub>
                          <m:sSubPr>
                            <m:ctrlPr>
                              <a:rPr lang="en-US" sz="2400" i="1">
                                <a:solidFill>
                                  <a:srgbClr val="FF3399"/>
                                </a:solidFill>
                                <a:latin typeface="Cambria Math" panose="02040503050406030204" pitchFamily="18" charset="0"/>
                              </a:rPr>
                            </m:ctrlPr>
                          </m:sSubPr>
                          <m:e>
                            <m:r>
                              <m:rPr>
                                <m:sty m:val="p"/>
                              </m:rPr>
                              <a:rPr lang="en-US" sz="2400" i="0">
                                <a:solidFill>
                                  <a:srgbClr val="FF3399"/>
                                </a:solidFill>
                                <a:latin typeface="Cambria Math"/>
                                <a:ea typeface="Cambria Math"/>
                              </a:rPr>
                              <m:t>ω</m:t>
                            </m:r>
                          </m:e>
                          <m:sub>
                            <m:r>
                              <m:rPr>
                                <m:sty m:val="p"/>
                              </m:rPr>
                              <a:rPr lang="en-US" sz="2400" i="0">
                                <a:solidFill>
                                  <a:srgbClr val="FF3399"/>
                                </a:solidFill>
                                <a:latin typeface="Cambria Math"/>
                              </a:rPr>
                              <m:t>r</m:t>
                            </m:r>
                          </m:sub>
                        </m:sSub>
                        <m:r>
                          <a:rPr lang="en-US" sz="2400" i="0">
                            <a:solidFill>
                              <a:srgbClr val="FF3399"/>
                            </a:solidFill>
                            <a:latin typeface="Cambria Math"/>
                          </a:rPr>
                          <m:t>/</m:t>
                        </m:r>
                        <m:r>
                          <m:rPr>
                            <m:sty m:val="p"/>
                          </m:rPr>
                          <a:rPr lang="en-US" sz="2400" i="0">
                            <a:solidFill>
                              <a:srgbClr val="FF3399"/>
                            </a:solidFill>
                            <a:latin typeface="Cambria Math"/>
                          </a:rPr>
                          <m:t>k</m:t>
                        </m:r>
                      </m:den>
                    </m:f>
                    <m:r>
                      <a:rPr lang="en-US" sz="2400" b="1" i="0">
                        <a:solidFill>
                          <a:srgbClr val="FF3399"/>
                        </a:solidFill>
                        <a:latin typeface="Cambria Math"/>
                      </a:rPr>
                      <m:t>+</m:t>
                    </m:r>
                    <m:f>
                      <m:fPr>
                        <m:ctrlPr>
                          <a:rPr lang="en-US" sz="2400" b="1" i="1">
                            <a:solidFill>
                              <a:srgbClr val="FF3399"/>
                            </a:solidFill>
                            <a:latin typeface="Cambria Math" panose="02040503050406030204" pitchFamily="18" charset="0"/>
                          </a:rPr>
                        </m:ctrlPr>
                      </m:fPr>
                      <m:num>
                        <m:sSup>
                          <m:sSupPr>
                            <m:ctrlPr>
                              <a:rPr lang="en-US" sz="2400" i="1">
                                <a:solidFill>
                                  <a:srgbClr val="FF3399"/>
                                </a:solidFill>
                                <a:latin typeface="Cambria Math" panose="02040503050406030204" pitchFamily="18" charset="0"/>
                              </a:rPr>
                            </m:ctrlPr>
                          </m:sSupPr>
                          <m:e>
                            <m:r>
                              <m:rPr>
                                <m:sty m:val="p"/>
                              </m:rPr>
                              <a:rPr lang="en-US" sz="2400" i="0">
                                <a:solidFill>
                                  <a:srgbClr val="FF3399"/>
                                </a:solidFill>
                                <a:latin typeface="Cambria Math"/>
                              </a:rPr>
                              <m:t>u</m:t>
                            </m:r>
                          </m:e>
                          <m:sup>
                            <m:r>
                              <a:rPr lang="en-US" sz="2400" i="0">
                                <a:solidFill>
                                  <a:srgbClr val="FF3399"/>
                                </a:solidFill>
                                <a:latin typeface="Cambria Math"/>
                              </a:rPr>
                              <m:t>2</m:t>
                            </m:r>
                          </m:sup>
                        </m:sSup>
                      </m:num>
                      <m:den>
                        <m:sSup>
                          <m:sSupPr>
                            <m:ctrlPr>
                              <a:rPr lang="en-US" sz="2400" b="1" i="1">
                                <a:solidFill>
                                  <a:srgbClr val="FF3399"/>
                                </a:solidFill>
                                <a:latin typeface="Cambria Math" panose="02040503050406030204" pitchFamily="18" charset="0"/>
                              </a:rPr>
                            </m:ctrlPr>
                          </m:sSupPr>
                          <m:e>
                            <m:sSub>
                              <m:sSubPr>
                                <m:ctrlPr>
                                  <a:rPr lang="en-US" sz="2400" i="1">
                                    <a:solidFill>
                                      <a:srgbClr val="FF3399"/>
                                    </a:solidFill>
                                    <a:latin typeface="Cambria Math" panose="02040503050406030204" pitchFamily="18" charset="0"/>
                                  </a:rPr>
                                </m:ctrlPr>
                              </m:sSubPr>
                              <m:e>
                                <m:r>
                                  <a:rPr lang="en-US" sz="2400" i="0">
                                    <a:solidFill>
                                      <a:srgbClr val="FF3399"/>
                                    </a:solidFill>
                                    <a:latin typeface="Cambria Math"/>
                                  </a:rPr>
                                  <m:t>(</m:t>
                                </m:r>
                                <m:r>
                                  <m:rPr>
                                    <m:sty m:val="p"/>
                                  </m:rPr>
                                  <a:rPr lang="en-US" sz="2400" i="0">
                                    <a:solidFill>
                                      <a:srgbClr val="FF3399"/>
                                    </a:solidFill>
                                    <a:latin typeface="Cambria Math"/>
                                    <a:ea typeface="Cambria Math"/>
                                  </a:rPr>
                                  <m:t>ω</m:t>
                                </m:r>
                              </m:e>
                              <m:sub>
                                <m:r>
                                  <m:rPr>
                                    <m:sty m:val="p"/>
                                  </m:rPr>
                                  <a:rPr lang="en-US" sz="2400" i="0">
                                    <a:solidFill>
                                      <a:srgbClr val="FF3399"/>
                                    </a:solidFill>
                                    <a:latin typeface="Cambria Math"/>
                                  </a:rPr>
                                  <m:t>r</m:t>
                                </m:r>
                              </m:sub>
                            </m:sSub>
                            <m:r>
                              <a:rPr lang="en-US" sz="2400" i="0">
                                <a:solidFill>
                                  <a:srgbClr val="FF3399"/>
                                </a:solidFill>
                                <a:latin typeface="Cambria Math"/>
                              </a:rPr>
                              <m:t>/</m:t>
                            </m:r>
                            <m:r>
                              <m:rPr>
                                <m:sty m:val="p"/>
                              </m:rPr>
                              <a:rPr lang="en-US" sz="2400" i="0">
                                <a:solidFill>
                                  <a:srgbClr val="FF3399"/>
                                </a:solidFill>
                                <a:latin typeface="Cambria Math"/>
                              </a:rPr>
                              <m:t>k</m:t>
                            </m:r>
                            <m:r>
                              <a:rPr lang="en-US" sz="2400" i="0">
                                <a:solidFill>
                                  <a:srgbClr val="FF3399"/>
                                </a:solidFill>
                                <a:latin typeface="Cambria Math"/>
                              </a:rPr>
                              <m:t>)</m:t>
                            </m:r>
                          </m:e>
                          <m:sup>
                            <m:r>
                              <a:rPr lang="en-US" sz="2400" i="0">
                                <a:solidFill>
                                  <a:srgbClr val="FF3399"/>
                                </a:solidFill>
                                <a:latin typeface="Cambria Math"/>
                              </a:rPr>
                              <m:t>2</m:t>
                            </m:r>
                          </m:sup>
                        </m:sSup>
                      </m:den>
                    </m:f>
                    <m:r>
                      <a:rPr lang="en-US" sz="2400" b="1" i="0">
                        <a:solidFill>
                          <a:srgbClr val="FF3399"/>
                        </a:solidFill>
                        <a:latin typeface="Cambria Math"/>
                      </a:rPr>
                      <m:t>+</m:t>
                    </m:r>
                    <m:f>
                      <m:fPr>
                        <m:ctrlPr>
                          <a:rPr lang="en-US" sz="2400" b="1" i="1">
                            <a:solidFill>
                              <a:srgbClr val="FF3399"/>
                            </a:solidFill>
                            <a:latin typeface="Cambria Math" panose="02040503050406030204" pitchFamily="18" charset="0"/>
                          </a:rPr>
                        </m:ctrlPr>
                      </m:fPr>
                      <m:num>
                        <m:sSup>
                          <m:sSupPr>
                            <m:ctrlPr>
                              <a:rPr lang="en-US" sz="2400" b="1" i="1">
                                <a:solidFill>
                                  <a:srgbClr val="FF3399"/>
                                </a:solidFill>
                                <a:latin typeface="Cambria Math" panose="02040503050406030204" pitchFamily="18" charset="0"/>
                              </a:rPr>
                            </m:ctrlPr>
                          </m:sSupPr>
                          <m:e>
                            <m:r>
                              <m:rPr>
                                <m:sty m:val="p"/>
                              </m:rPr>
                              <a:rPr lang="en-US" sz="2400" i="0">
                                <a:solidFill>
                                  <a:srgbClr val="FF3399"/>
                                </a:solidFill>
                                <a:latin typeface="Cambria Math"/>
                              </a:rPr>
                              <m:t>u</m:t>
                            </m:r>
                          </m:e>
                          <m:sup>
                            <m:r>
                              <a:rPr lang="en-US" sz="2400" i="0">
                                <a:solidFill>
                                  <a:srgbClr val="FF3399"/>
                                </a:solidFill>
                                <a:latin typeface="Cambria Math"/>
                              </a:rPr>
                              <m:t>3</m:t>
                            </m:r>
                          </m:sup>
                        </m:sSup>
                      </m:num>
                      <m:den>
                        <m:sSup>
                          <m:sSupPr>
                            <m:ctrlPr>
                              <a:rPr lang="en-US" sz="2400" i="1">
                                <a:solidFill>
                                  <a:srgbClr val="FF3399"/>
                                </a:solidFill>
                                <a:latin typeface="Cambria Math" panose="02040503050406030204" pitchFamily="18" charset="0"/>
                              </a:rPr>
                            </m:ctrlPr>
                          </m:sSupPr>
                          <m:e>
                            <m:sSub>
                              <m:sSubPr>
                                <m:ctrlPr>
                                  <a:rPr lang="en-US" sz="2400" i="1">
                                    <a:solidFill>
                                      <a:srgbClr val="FF3399"/>
                                    </a:solidFill>
                                    <a:latin typeface="Cambria Math" panose="02040503050406030204" pitchFamily="18" charset="0"/>
                                  </a:rPr>
                                </m:ctrlPr>
                              </m:sSubPr>
                              <m:e>
                                <m:r>
                                  <a:rPr lang="en-US" sz="2400" i="0">
                                    <a:solidFill>
                                      <a:srgbClr val="FF3399"/>
                                    </a:solidFill>
                                    <a:latin typeface="Cambria Math"/>
                                  </a:rPr>
                                  <m:t>(</m:t>
                                </m:r>
                                <m:r>
                                  <m:rPr>
                                    <m:sty m:val="p"/>
                                  </m:rPr>
                                  <a:rPr lang="en-US" sz="2400" i="0">
                                    <a:solidFill>
                                      <a:srgbClr val="FF3399"/>
                                    </a:solidFill>
                                    <a:latin typeface="Cambria Math"/>
                                    <a:ea typeface="Cambria Math"/>
                                  </a:rPr>
                                  <m:t>ω</m:t>
                                </m:r>
                              </m:e>
                              <m:sub>
                                <m:r>
                                  <m:rPr>
                                    <m:sty m:val="p"/>
                                  </m:rPr>
                                  <a:rPr lang="en-US" sz="2400" i="0">
                                    <a:solidFill>
                                      <a:srgbClr val="FF3399"/>
                                    </a:solidFill>
                                    <a:latin typeface="Cambria Math"/>
                                  </a:rPr>
                                  <m:t>r</m:t>
                                </m:r>
                              </m:sub>
                            </m:sSub>
                            <m:r>
                              <a:rPr lang="en-US" sz="2400" i="0">
                                <a:solidFill>
                                  <a:srgbClr val="FF3399"/>
                                </a:solidFill>
                                <a:latin typeface="Cambria Math"/>
                              </a:rPr>
                              <m:t>/</m:t>
                            </m:r>
                            <m:r>
                              <m:rPr>
                                <m:sty m:val="p"/>
                              </m:rPr>
                              <a:rPr lang="en-US" sz="2400" i="0">
                                <a:solidFill>
                                  <a:srgbClr val="FF3399"/>
                                </a:solidFill>
                                <a:latin typeface="Cambria Math"/>
                              </a:rPr>
                              <m:t>k</m:t>
                            </m:r>
                            <m:r>
                              <a:rPr lang="en-US" sz="2400" i="0">
                                <a:solidFill>
                                  <a:srgbClr val="FF3399"/>
                                </a:solidFill>
                                <a:latin typeface="Cambria Math"/>
                              </a:rPr>
                              <m:t>)</m:t>
                            </m:r>
                          </m:e>
                          <m:sup>
                            <m:r>
                              <a:rPr lang="en-US" sz="2400" b="1" i="0">
                                <a:solidFill>
                                  <a:srgbClr val="FF3399"/>
                                </a:solidFill>
                                <a:latin typeface="Cambria Math"/>
                              </a:rPr>
                              <m:t>𝟑</m:t>
                            </m:r>
                          </m:sup>
                        </m:sSup>
                      </m:den>
                    </m:f>
                  </m:oMath>
                </a14:m>
                <a:r>
                  <a:rPr lang="en-US" sz="2400" dirty="0" smtClean="0">
                    <a:solidFill>
                      <a:srgbClr val="FF3399"/>
                    </a:solidFill>
                  </a:rPr>
                  <a:t> + …….]  ……..(16)</a:t>
                </a:r>
                <a:endParaRPr lang="en-US" sz="2400" dirty="0">
                  <a:solidFill>
                    <a:srgbClr val="FF3399"/>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2743602" y="4600021"/>
                <a:ext cx="7006107" cy="793359"/>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965915" y="5349070"/>
                <a:ext cx="2228045" cy="635367"/>
              </a:xfrm>
              <a:prstGeom prst="rect">
                <a:avLst/>
              </a:prstGeom>
              <a:noFill/>
            </p:spPr>
            <p:txBody>
              <a:bodyPr wrap="square" rtlCol="0">
                <a:spAutoFit/>
              </a:bodyPr>
              <a:lstStyle/>
              <a:p>
                <a:r>
                  <a:rPr lang="en-US" sz="2400" dirty="0" smtClean="0"/>
                  <a:t>Now, for  </a:t>
                </a:r>
                <a14:m>
                  <m:oMath xmlns:m="http://schemas.openxmlformats.org/officeDocument/2006/math">
                    <m:f>
                      <m:fPr>
                        <m:ctrlPr>
                          <a:rPr lang="en-US" sz="2400" i="1" smtClean="0">
                            <a:solidFill>
                              <a:schemeClr val="accent2">
                                <a:lumMod val="75000"/>
                              </a:schemeClr>
                            </a:solidFill>
                            <a:latin typeface="Cambria Math" panose="02040503050406030204" pitchFamily="18" charset="0"/>
                          </a:rPr>
                        </m:ctrlPr>
                      </m:fPr>
                      <m:num>
                        <m:r>
                          <a:rPr lang="en-US" sz="2400" i="1" smtClean="0">
                            <a:solidFill>
                              <a:schemeClr val="accent2">
                                <a:lumMod val="75000"/>
                              </a:schemeClr>
                            </a:solidFill>
                            <a:latin typeface="Cambria Math"/>
                            <a:ea typeface="Cambria Math"/>
                          </a:rPr>
                          <m:t>𝜕</m:t>
                        </m:r>
                        <m:sSub>
                          <m:sSubPr>
                            <m:ctrlPr>
                              <a:rPr lang="en-US" sz="2400" i="1" smtClean="0">
                                <a:solidFill>
                                  <a:schemeClr val="accent2">
                                    <a:lumMod val="75000"/>
                                  </a:schemeClr>
                                </a:solidFill>
                                <a:latin typeface="Cambria Math" panose="02040503050406030204" pitchFamily="18" charset="0"/>
                                <a:ea typeface="Cambria Math"/>
                              </a:rPr>
                            </m:ctrlPr>
                          </m:sSubPr>
                          <m:e>
                            <m:r>
                              <a:rPr lang="en-US" sz="2400" b="0" i="1" smtClean="0">
                                <a:solidFill>
                                  <a:schemeClr val="accent2">
                                    <a:lumMod val="75000"/>
                                  </a:schemeClr>
                                </a:solidFill>
                                <a:latin typeface="Cambria Math"/>
                                <a:ea typeface="Cambria Math"/>
                              </a:rPr>
                              <m:t>𝑓</m:t>
                            </m:r>
                          </m:e>
                          <m:sub>
                            <m:r>
                              <a:rPr lang="en-US" sz="2400" i="1" smtClean="0">
                                <a:solidFill>
                                  <a:schemeClr val="accent2">
                                    <a:lumMod val="75000"/>
                                  </a:schemeClr>
                                </a:solidFill>
                                <a:latin typeface="Cambria Math"/>
                                <a:ea typeface="Cambria Math"/>
                              </a:rPr>
                              <m:t>𝛼</m:t>
                            </m:r>
                            <m:r>
                              <a:rPr lang="en-US" sz="2400" b="0" i="1" smtClean="0">
                                <a:solidFill>
                                  <a:schemeClr val="accent2">
                                    <a:lumMod val="75000"/>
                                  </a:schemeClr>
                                </a:solidFill>
                                <a:latin typeface="Cambria Math"/>
                                <a:ea typeface="Cambria Math"/>
                              </a:rPr>
                              <m:t>0</m:t>
                            </m:r>
                          </m:sub>
                        </m:sSub>
                      </m:num>
                      <m:den>
                        <m:r>
                          <a:rPr lang="en-US" sz="2400" i="1" smtClean="0">
                            <a:solidFill>
                              <a:schemeClr val="accent2">
                                <a:lumMod val="75000"/>
                              </a:schemeClr>
                            </a:solidFill>
                            <a:latin typeface="Cambria Math"/>
                            <a:ea typeface="Cambria Math"/>
                          </a:rPr>
                          <m:t>𝜕</m:t>
                        </m:r>
                        <m:r>
                          <a:rPr lang="en-US" sz="2400" b="0" i="1" smtClean="0">
                            <a:solidFill>
                              <a:schemeClr val="accent2">
                                <a:lumMod val="75000"/>
                              </a:schemeClr>
                            </a:solidFill>
                            <a:latin typeface="Cambria Math"/>
                            <a:ea typeface="Cambria Math"/>
                          </a:rPr>
                          <m:t>𝑢</m:t>
                        </m:r>
                      </m:den>
                    </m:f>
                  </m:oMath>
                </a14:m>
                <a:endParaRPr lang="en-US"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965915" y="5349070"/>
                <a:ext cx="2228045" cy="635367"/>
              </a:xfrm>
              <a:prstGeom prst="rect">
                <a:avLst/>
              </a:prstGeom>
              <a:blipFill rotWithShape="0">
                <a:blip r:embed="rId10"/>
                <a:stretch>
                  <a:fillRect l="-4098" b="-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3009228" y="6016446"/>
                <a:ext cx="5568101" cy="72936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accent2"/>
                              </a:solidFill>
                              <a:latin typeface="Cambria Math" panose="02040503050406030204" pitchFamily="18" charset="0"/>
                              <a:ea typeface="Cambria Math"/>
                            </a:rPr>
                          </m:ctrlPr>
                        </m:sSubPr>
                        <m:e>
                          <m:r>
                            <a:rPr lang="en-US" sz="2200" i="1">
                              <a:solidFill>
                                <a:schemeClr val="accent2"/>
                              </a:solidFill>
                              <a:latin typeface="Cambria Math"/>
                              <a:ea typeface="Cambria Math"/>
                            </a:rPr>
                            <m:t>𝑓</m:t>
                          </m:r>
                        </m:e>
                        <m:sub>
                          <m:r>
                            <a:rPr lang="en-US" sz="2200" i="1">
                              <a:solidFill>
                                <a:schemeClr val="accent2"/>
                              </a:solidFill>
                              <a:latin typeface="Cambria Math"/>
                              <a:ea typeface="Cambria Math"/>
                            </a:rPr>
                            <m:t>𝛼</m:t>
                          </m:r>
                          <m:r>
                            <a:rPr lang="en-US" sz="2200" i="1">
                              <a:solidFill>
                                <a:schemeClr val="accent2"/>
                              </a:solidFill>
                              <a:latin typeface="Cambria Math"/>
                              <a:ea typeface="Cambria Math"/>
                            </a:rPr>
                            <m:t>0</m:t>
                          </m:r>
                        </m:sub>
                      </m:sSub>
                      <m:r>
                        <a:rPr lang="en-US" sz="2200" i="0" smtClean="0">
                          <a:solidFill>
                            <a:schemeClr val="accent2"/>
                          </a:solidFill>
                          <a:latin typeface="Cambria Math"/>
                        </a:rPr>
                        <m:t>=</m:t>
                      </m:r>
                      <m:sSub>
                        <m:sSubPr>
                          <m:ctrlPr>
                            <a:rPr lang="en-US" sz="2200" i="1" smtClean="0">
                              <a:solidFill>
                                <a:schemeClr val="accent2"/>
                              </a:solidFill>
                              <a:latin typeface="Cambria Math" panose="02040503050406030204" pitchFamily="18" charset="0"/>
                            </a:rPr>
                          </m:ctrlPr>
                        </m:sSubPr>
                        <m:e>
                          <m:r>
                            <a:rPr lang="en-US" sz="2200" b="0" i="1" smtClean="0">
                              <a:solidFill>
                                <a:schemeClr val="accent2"/>
                              </a:solidFill>
                              <a:latin typeface="Cambria Math"/>
                            </a:rPr>
                            <m:t>𝑛</m:t>
                          </m:r>
                        </m:e>
                        <m:sub>
                          <m:r>
                            <a:rPr lang="en-US" sz="2200" b="0" i="1" smtClean="0">
                              <a:solidFill>
                                <a:schemeClr val="accent2"/>
                              </a:solidFill>
                              <a:latin typeface="Cambria Math"/>
                            </a:rPr>
                            <m:t>0</m:t>
                          </m:r>
                        </m:sub>
                      </m:sSub>
                      <m:sSup>
                        <m:sSupPr>
                          <m:ctrlPr>
                            <a:rPr lang="en-US" sz="2200" i="1" smtClean="0">
                              <a:solidFill>
                                <a:schemeClr val="accent2"/>
                              </a:solidFill>
                              <a:latin typeface="Cambria Math" panose="02040503050406030204" pitchFamily="18" charset="0"/>
                            </a:rPr>
                          </m:ctrlPr>
                        </m:sSupPr>
                        <m:e>
                          <m:r>
                            <a:rPr lang="en-US" sz="2200" b="0" i="1" smtClean="0">
                              <a:solidFill>
                                <a:schemeClr val="accent2"/>
                              </a:solidFill>
                              <a:latin typeface="Cambria Math"/>
                            </a:rPr>
                            <m:t>(</m:t>
                          </m:r>
                          <m:f>
                            <m:fPr>
                              <m:ctrlPr>
                                <a:rPr lang="en-US" sz="2200" i="1" smtClean="0">
                                  <a:solidFill>
                                    <a:schemeClr val="accent2"/>
                                  </a:solidFill>
                                  <a:latin typeface="Cambria Math" panose="02040503050406030204" pitchFamily="18" charset="0"/>
                                </a:rPr>
                              </m:ctrlPr>
                            </m:fPr>
                            <m:num>
                              <m:r>
                                <a:rPr lang="en-US" sz="2200" b="0" i="1" smtClean="0">
                                  <a:solidFill>
                                    <a:schemeClr val="accent2"/>
                                  </a:solidFill>
                                  <a:latin typeface="Cambria Math"/>
                                </a:rPr>
                                <m:t>𝑚</m:t>
                              </m:r>
                            </m:num>
                            <m:den>
                              <m:r>
                                <a:rPr lang="en-US" sz="2200" b="0" i="1" smtClean="0">
                                  <a:solidFill>
                                    <a:schemeClr val="accent2"/>
                                  </a:solidFill>
                                  <a:latin typeface="Cambria Math"/>
                                </a:rPr>
                                <m:t>2</m:t>
                              </m:r>
                              <m:r>
                                <a:rPr lang="en-US" sz="2200" b="0" i="1" smtClean="0">
                                  <a:solidFill>
                                    <a:schemeClr val="accent2"/>
                                  </a:solidFill>
                                  <a:latin typeface="Cambria Math"/>
                                  <a:ea typeface="Cambria Math"/>
                                </a:rPr>
                                <m:t>𝜋</m:t>
                              </m:r>
                              <m:r>
                                <a:rPr lang="en-US" sz="2200" b="0" i="1" smtClean="0">
                                  <a:solidFill>
                                    <a:schemeClr val="accent2"/>
                                  </a:solidFill>
                                  <a:latin typeface="Cambria Math"/>
                                  <a:ea typeface="Cambria Math"/>
                                </a:rPr>
                                <m:t>𝑘</m:t>
                              </m:r>
                              <m:sSub>
                                <m:sSubPr>
                                  <m:ctrlPr>
                                    <a:rPr lang="en-US" sz="2200" b="0" i="1" smtClean="0">
                                      <a:solidFill>
                                        <a:schemeClr val="accent2"/>
                                      </a:solidFill>
                                      <a:latin typeface="Cambria Math" panose="02040503050406030204" pitchFamily="18" charset="0"/>
                                      <a:ea typeface="Cambria Math"/>
                                    </a:rPr>
                                  </m:ctrlPr>
                                </m:sSubPr>
                                <m:e>
                                  <m:r>
                                    <a:rPr lang="en-US" sz="2200" b="0" i="1" smtClean="0">
                                      <a:solidFill>
                                        <a:schemeClr val="accent2"/>
                                      </a:solidFill>
                                      <a:latin typeface="Cambria Math"/>
                                      <a:ea typeface="Cambria Math"/>
                                    </a:rPr>
                                    <m:t>𝑇</m:t>
                                  </m:r>
                                </m:e>
                                <m:sub>
                                  <m:r>
                                    <a:rPr lang="en-US" sz="2200" b="0" i="1" smtClean="0">
                                      <a:solidFill>
                                        <a:schemeClr val="accent2"/>
                                      </a:solidFill>
                                      <a:latin typeface="Cambria Math"/>
                                      <a:ea typeface="Cambria Math"/>
                                    </a:rPr>
                                    <m:t>𝑒</m:t>
                                  </m:r>
                                </m:sub>
                              </m:sSub>
                            </m:den>
                          </m:f>
                          <m:r>
                            <a:rPr lang="en-US" sz="2200" b="0" i="1" smtClean="0">
                              <a:solidFill>
                                <a:schemeClr val="accent2"/>
                              </a:solidFill>
                              <a:latin typeface="Cambria Math"/>
                            </a:rPr>
                            <m:t>)</m:t>
                          </m:r>
                        </m:e>
                        <m:sup>
                          <m:r>
                            <a:rPr lang="en-US" sz="2200" b="0" i="1" smtClean="0">
                              <a:solidFill>
                                <a:schemeClr val="accent2"/>
                              </a:solidFill>
                              <a:latin typeface="Cambria Math"/>
                            </a:rPr>
                            <m:t>1/2</m:t>
                          </m:r>
                        </m:sup>
                      </m:sSup>
                      <m:sSup>
                        <m:sSupPr>
                          <m:ctrlPr>
                            <a:rPr lang="en-US" sz="2200" i="1" smtClean="0">
                              <a:solidFill>
                                <a:schemeClr val="accent2"/>
                              </a:solidFill>
                              <a:latin typeface="Cambria Math" panose="02040503050406030204" pitchFamily="18" charset="0"/>
                            </a:rPr>
                          </m:ctrlPr>
                        </m:sSupPr>
                        <m:e>
                          <m:r>
                            <a:rPr lang="en-US" sz="2200" b="0" i="1" smtClean="0">
                              <a:solidFill>
                                <a:schemeClr val="accent2"/>
                              </a:solidFill>
                              <a:latin typeface="Cambria Math"/>
                            </a:rPr>
                            <m:t>𝑒</m:t>
                          </m:r>
                        </m:e>
                        <m:sup>
                          <m:r>
                            <a:rPr lang="en-US" sz="2200" b="0" i="1" smtClean="0">
                              <a:solidFill>
                                <a:schemeClr val="accent2"/>
                              </a:solidFill>
                              <a:latin typeface="Cambria Math"/>
                            </a:rPr>
                            <m:t>−</m:t>
                          </m:r>
                          <m:r>
                            <a:rPr lang="en-US" sz="2200" b="0" i="1" smtClean="0">
                              <a:solidFill>
                                <a:schemeClr val="accent2"/>
                              </a:solidFill>
                              <a:latin typeface="Cambria Math"/>
                              <a:ea typeface="Cambria Math"/>
                            </a:rPr>
                            <m:t>𝛽</m:t>
                          </m:r>
                          <m:sSup>
                            <m:sSupPr>
                              <m:ctrlPr>
                                <a:rPr lang="en-US" sz="2200" b="0" i="1" smtClean="0">
                                  <a:solidFill>
                                    <a:schemeClr val="accent2"/>
                                  </a:solidFill>
                                  <a:latin typeface="Cambria Math" panose="02040503050406030204" pitchFamily="18" charset="0"/>
                                  <a:ea typeface="Cambria Math"/>
                                </a:rPr>
                              </m:ctrlPr>
                            </m:sSupPr>
                            <m:e>
                              <m:r>
                                <a:rPr lang="en-US" sz="2200" b="0" i="1" smtClean="0">
                                  <a:solidFill>
                                    <a:schemeClr val="accent2"/>
                                  </a:solidFill>
                                  <a:latin typeface="Cambria Math"/>
                                  <a:ea typeface="Cambria Math"/>
                                </a:rPr>
                                <m:t>𝑢</m:t>
                              </m:r>
                            </m:e>
                            <m:sup>
                              <m:r>
                                <a:rPr lang="en-US" sz="2200" b="0" i="1" smtClean="0">
                                  <a:solidFill>
                                    <a:schemeClr val="accent2"/>
                                  </a:solidFill>
                                  <a:latin typeface="Cambria Math"/>
                                  <a:ea typeface="Cambria Math"/>
                                </a:rPr>
                                <m:t>2</m:t>
                              </m:r>
                            </m:sup>
                          </m:sSup>
                        </m:sup>
                      </m:sSup>
                    </m:oMath>
                  </m:oMathPara>
                </a14:m>
                <a:endParaRPr lang="en-US" sz="2200" i="1" dirty="0"/>
              </a:p>
            </p:txBody>
          </p:sp>
        </mc:Choice>
        <mc:Fallback xmlns="">
          <p:sp>
            <p:nvSpPr>
              <p:cNvPr id="12" name="TextBox 11"/>
              <p:cNvSpPr txBox="1">
                <a:spLocks noRot="1" noChangeAspect="1" noMove="1" noResize="1" noEditPoints="1" noAdjustHandles="1" noChangeArrowheads="1" noChangeShapeType="1" noTextEdit="1"/>
              </p:cNvSpPr>
              <p:nvPr/>
            </p:nvSpPr>
            <p:spPr>
              <a:xfrm>
                <a:off x="3009228" y="6016446"/>
                <a:ext cx="5568101" cy="729367"/>
              </a:xfrm>
              <a:prstGeom prst="rect">
                <a:avLst/>
              </a:prstGeom>
              <a:blipFill rotWithShape="0">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0370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1000"/>
                                        <p:tgtEl>
                                          <p:spTgt spid="6">
                                            <p:txEl>
                                              <p:pRg st="0" end="0"/>
                                            </p:txEl>
                                          </p:spTgt>
                                        </p:tgtEl>
                                      </p:cBhvr>
                                    </p:animEffect>
                                    <p:anim calcmode="lin" valueType="num">
                                      <p:cBhvr>
                                        <p:cTn id="1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barn(inVertical)">
                                      <p:cBhvr>
                                        <p:cTn id="42" dur="5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fade">
                                      <p:cBhvr>
                                        <p:cTn id="47" dur="5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wipe(down)">
                                      <p:cBhvr>
                                        <p:cTn id="5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949262" y="141668"/>
                <a:ext cx="5112913" cy="632289"/>
              </a:xfrm>
              <a:prstGeom prst="rect">
                <a:avLst/>
              </a:prstGeom>
              <a:noFill/>
            </p:spPr>
            <p:txBody>
              <a:bodyPr wrap="square" rtlCol="0">
                <a:spAutoFit/>
              </a:bodyPr>
              <a:lstStyle/>
              <a:p>
                <a:r>
                  <a:rPr lang="en-US" sz="2400" dirty="0" smtClean="0"/>
                  <a:t>Where, </a:t>
                </a:r>
                <a14:m>
                  <m:oMath xmlns:m="http://schemas.openxmlformats.org/officeDocument/2006/math">
                    <m:r>
                      <a:rPr lang="en-US" sz="2400" b="0" i="0" smtClean="0">
                        <a:solidFill>
                          <a:schemeClr val="accent2">
                            <a:lumMod val="75000"/>
                          </a:schemeClr>
                        </a:solidFill>
                        <a:latin typeface="Cambria Math" panose="02040503050406030204" pitchFamily="18" charset="0"/>
                        <a:ea typeface="Cambria Math"/>
                      </a:rPr>
                      <m:t>  </m:t>
                    </m:r>
                    <m:r>
                      <a:rPr lang="en-US" sz="2400" i="1" smtClean="0">
                        <a:solidFill>
                          <a:schemeClr val="accent2">
                            <a:lumMod val="75000"/>
                          </a:schemeClr>
                        </a:solidFill>
                        <a:latin typeface="Cambria Math"/>
                        <a:ea typeface="Cambria Math"/>
                      </a:rPr>
                      <m:t>𝛽</m:t>
                    </m:r>
                    <m:r>
                      <a:rPr lang="en-US" sz="2400" b="0" i="1" smtClean="0">
                        <a:solidFill>
                          <a:schemeClr val="accent2">
                            <a:lumMod val="75000"/>
                          </a:schemeClr>
                        </a:solidFill>
                        <a:latin typeface="Cambria Math"/>
                        <a:ea typeface="Cambria Math"/>
                      </a:rPr>
                      <m:t>=</m:t>
                    </m:r>
                    <m:f>
                      <m:fPr>
                        <m:ctrlPr>
                          <a:rPr lang="en-US" sz="2400" i="1">
                            <a:solidFill>
                              <a:schemeClr val="accent2">
                                <a:lumMod val="75000"/>
                              </a:schemeClr>
                            </a:solidFill>
                            <a:latin typeface="Cambria Math" panose="02040503050406030204" pitchFamily="18" charset="0"/>
                          </a:rPr>
                        </m:ctrlPr>
                      </m:fPr>
                      <m:num>
                        <m:r>
                          <a:rPr lang="en-US" sz="2400" i="1">
                            <a:solidFill>
                              <a:schemeClr val="accent2">
                                <a:lumMod val="75000"/>
                              </a:schemeClr>
                            </a:solidFill>
                            <a:latin typeface="Cambria Math"/>
                          </a:rPr>
                          <m:t>𝑚</m:t>
                        </m:r>
                      </m:num>
                      <m:den>
                        <m:r>
                          <a:rPr lang="en-US" sz="2400" i="1">
                            <a:solidFill>
                              <a:schemeClr val="accent2">
                                <a:lumMod val="75000"/>
                              </a:schemeClr>
                            </a:solidFill>
                            <a:latin typeface="Cambria Math"/>
                          </a:rPr>
                          <m:t>2</m:t>
                        </m:r>
                        <m:r>
                          <a:rPr lang="en-US" sz="2400" i="1">
                            <a:solidFill>
                              <a:schemeClr val="accent2">
                                <a:lumMod val="75000"/>
                              </a:schemeClr>
                            </a:solidFill>
                            <a:latin typeface="Cambria Math"/>
                            <a:ea typeface="Cambria Math"/>
                          </a:rPr>
                          <m:t>𝑘</m:t>
                        </m:r>
                        <m:sSub>
                          <m:sSubPr>
                            <m:ctrlPr>
                              <a:rPr lang="en-US" sz="2400" i="1">
                                <a:solidFill>
                                  <a:schemeClr val="accent2">
                                    <a:lumMod val="75000"/>
                                  </a:schemeClr>
                                </a:solidFill>
                                <a:latin typeface="Cambria Math" panose="02040503050406030204" pitchFamily="18" charset="0"/>
                                <a:ea typeface="Cambria Math"/>
                              </a:rPr>
                            </m:ctrlPr>
                          </m:sSubPr>
                          <m:e>
                            <m:r>
                              <a:rPr lang="en-US" sz="2400" i="1">
                                <a:solidFill>
                                  <a:schemeClr val="accent2">
                                    <a:lumMod val="75000"/>
                                  </a:schemeClr>
                                </a:solidFill>
                                <a:latin typeface="Cambria Math"/>
                                <a:ea typeface="Cambria Math"/>
                              </a:rPr>
                              <m:t>𝑇</m:t>
                            </m:r>
                          </m:e>
                          <m:sub>
                            <m:r>
                              <a:rPr lang="en-US" sz="2400" i="1">
                                <a:solidFill>
                                  <a:schemeClr val="accent2">
                                    <a:lumMod val="75000"/>
                                  </a:schemeClr>
                                </a:solidFill>
                                <a:latin typeface="Cambria Math"/>
                                <a:ea typeface="Cambria Math"/>
                              </a:rPr>
                              <m:t>𝑒</m:t>
                            </m:r>
                          </m:sub>
                        </m:sSub>
                      </m:den>
                    </m:f>
                  </m:oMath>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2949262" y="141668"/>
                <a:ext cx="5112913" cy="632289"/>
              </a:xfrm>
              <a:prstGeom prst="rect">
                <a:avLst/>
              </a:prstGeom>
              <a:blipFill rotWithShape="0">
                <a:blip r:embed="rId2"/>
                <a:stretch>
                  <a:fillRect l="-1907" b="-1923"/>
                </a:stretch>
              </a:blipFill>
            </p:spPr>
            <p:txBody>
              <a:bodyPr/>
              <a:lstStyle/>
              <a:p>
                <a:r>
                  <a:rPr lang="en-US">
                    <a:noFill/>
                  </a:rPr>
                  <a:t> </a:t>
                </a:r>
              </a:p>
            </p:txBody>
          </p:sp>
        </mc:Fallback>
      </mc:AlternateContent>
      <p:sp>
        <p:nvSpPr>
          <p:cNvPr id="4" name="TextBox 3"/>
          <p:cNvSpPr txBox="1"/>
          <p:nvPr/>
        </p:nvSpPr>
        <p:spPr>
          <a:xfrm>
            <a:off x="746975" y="773957"/>
            <a:ext cx="6246253"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Taking derivative we get,</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3374265" y="1235622"/>
                <a:ext cx="4881092" cy="600357"/>
              </a:xfrm>
              <a:prstGeom prst="rect">
                <a:avLst/>
              </a:prstGeom>
              <a:noFill/>
            </p:spPr>
            <p:txBody>
              <a:bodyPr wrap="square" rtlCol="0">
                <a:spAutoFit/>
              </a:bodyPr>
              <a:lstStyle/>
              <a:p>
                <a14:m>
                  <m:oMath xmlns:m="http://schemas.openxmlformats.org/officeDocument/2006/math">
                    <m:f>
                      <m:fPr>
                        <m:ctrlPr>
                          <a:rPr lang="en-US" sz="2200" i="1" smtClean="0">
                            <a:solidFill>
                              <a:srgbClr val="7030A0"/>
                            </a:solidFill>
                            <a:latin typeface="Cambria Math" panose="02040503050406030204" pitchFamily="18" charset="0"/>
                          </a:rPr>
                        </m:ctrlPr>
                      </m:fPr>
                      <m:num>
                        <m:r>
                          <a:rPr lang="en-US" sz="2200" i="1">
                            <a:solidFill>
                              <a:srgbClr val="7030A0"/>
                            </a:solidFill>
                            <a:latin typeface="Cambria Math"/>
                            <a:ea typeface="Cambria Math"/>
                          </a:rPr>
                          <m:t>𝜕</m:t>
                        </m:r>
                        <m:sSub>
                          <m:sSubPr>
                            <m:ctrlPr>
                              <a:rPr lang="en-US" sz="2200" i="1">
                                <a:solidFill>
                                  <a:srgbClr val="7030A0"/>
                                </a:solidFill>
                                <a:latin typeface="Cambria Math" panose="02040503050406030204" pitchFamily="18" charset="0"/>
                                <a:ea typeface="Cambria Math"/>
                              </a:rPr>
                            </m:ctrlPr>
                          </m:sSubPr>
                          <m:e>
                            <m:r>
                              <a:rPr lang="en-US" sz="2200" b="0" i="1" smtClean="0">
                                <a:solidFill>
                                  <a:srgbClr val="7030A0"/>
                                </a:solidFill>
                                <a:latin typeface="Cambria Math"/>
                                <a:ea typeface="Cambria Math"/>
                              </a:rPr>
                              <m:t>𝑓</m:t>
                            </m:r>
                          </m:e>
                          <m:sub>
                            <m:r>
                              <a:rPr lang="en-US" sz="2200" i="1">
                                <a:solidFill>
                                  <a:srgbClr val="7030A0"/>
                                </a:solidFill>
                                <a:latin typeface="Cambria Math"/>
                                <a:ea typeface="Cambria Math"/>
                              </a:rPr>
                              <m:t>𝛼</m:t>
                            </m:r>
                            <m:r>
                              <a:rPr lang="en-US" sz="2200" i="1">
                                <a:solidFill>
                                  <a:srgbClr val="7030A0"/>
                                </a:solidFill>
                                <a:latin typeface="Cambria Math"/>
                                <a:ea typeface="Cambria Math"/>
                              </a:rPr>
                              <m:t>0</m:t>
                            </m:r>
                          </m:sub>
                        </m:sSub>
                      </m:num>
                      <m:den>
                        <m:r>
                          <a:rPr lang="en-US" sz="2200" i="1">
                            <a:solidFill>
                              <a:srgbClr val="7030A0"/>
                            </a:solidFill>
                            <a:latin typeface="Cambria Math"/>
                            <a:ea typeface="Cambria Math"/>
                          </a:rPr>
                          <m:t>𝜕</m:t>
                        </m:r>
                        <m:r>
                          <a:rPr lang="en-US" sz="2200" i="1">
                            <a:solidFill>
                              <a:srgbClr val="7030A0"/>
                            </a:solidFill>
                            <a:latin typeface="Cambria Math"/>
                            <a:ea typeface="Cambria Math"/>
                          </a:rPr>
                          <m:t>𝑢</m:t>
                        </m:r>
                      </m:den>
                    </m:f>
                  </m:oMath>
                </a14:m>
                <a:r>
                  <a:rPr lang="en-US" sz="2200" dirty="0" smtClean="0">
                    <a:solidFill>
                      <a:srgbClr val="7030A0"/>
                    </a:solidFill>
                  </a:rPr>
                  <a:t> =</a:t>
                </a:r>
                <a14:m>
                  <m:oMath xmlns:m="http://schemas.openxmlformats.org/officeDocument/2006/math">
                    <m:sSub>
                      <m:sSubPr>
                        <m:ctrlPr>
                          <a:rPr lang="en-US" sz="2200" i="1">
                            <a:solidFill>
                              <a:srgbClr val="7030A0"/>
                            </a:solidFill>
                            <a:latin typeface="Cambria Math" panose="02040503050406030204" pitchFamily="18" charset="0"/>
                          </a:rPr>
                        </m:ctrlPr>
                      </m:sSubPr>
                      <m:e>
                        <m:r>
                          <a:rPr lang="en-US" sz="2200" b="0" i="1" smtClean="0">
                            <a:solidFill>
                              <a:srgbClr val="7030A0"/>
                            </a:solidFill>
                            <a:latin typeface="Cambria Math"/>
                          </a:rPr>
                          <m:t>−</m:t>
                        </m:r>
                        <m:r>
                          <a:rPr lang="en-US" sz="2200" i="1">
                            <a:solidFill>
                              <a:srgbClr val="7030A0"/>
                            </a:solidFill>
                            <a:latin typeface="Cambria Math"/>
                          </a:rPr>
                          <m:t>𝑛</m:t>
                        </m:r>
                      </m:e>
                      <m:sub>
                        <m:r>
                          <a:rPr lang="en-US" sz="2200" i="1">
                            <a:solidFill>
                              <a:srgbClr val="7030A0"/>
                            </a:solidFill>
                            <a:latin typeface="Cambria Math"/>
                          </a:rPr>
                          <m:t>0</m:t>
                        </m:r>
                      </m:sub>
                    </m:sSub>
                    <m:sSup>
                      <m:sSupPr>
                        <m:ctrlPr>
                          <a:rPr lang="en-US" sz="2200" i="1">
                            <a:solidFill>
                              <a:srgbClr val="7030A0"/>
                            </a:solidFill>
                            <a:latin typeface="Cambria Math" panose="02040503050406030204" pitchFamily="18" charset="0"/>
                          </a:rPr>
                        </m:ctrlPr>
                      </m:sSupPr>
                      <m:e>
                        <m:r>
                          <a:rPr lang="en-US" sz="2200" i="1">
                            <a:solidFill>
                              <a:srgbClr val="7030A0"/>
                            </a:solidFill>
                            <a:latin typeface="Cambria Math"/>
                          </a:rPr>
                          <m:t>(</m:t>
                        </m:r>
                        <m:f>
                          <m:fPr>
                            <m:ctrlPr>
                              <a:rPr lang="en-US" sz="2200" i="1">
                                <a:solidFill>
                                  <a:srgbClr val="7030A0"/>
                                </a:solidFill>
                                <a:latin typeface="Cambria Math" panose="02040503050406030204" pitchFamily="18" charset="0"/>
                              </a:rPr>
                            </m:ctrlPr>
                          </m:fPr>
                          <m:num>
                            <m:r>
                              <a:rPr lang="en-US" sz="2200" i="1">
                                <a:solidFill>
                                  <a:srgbClr val="7030A0"/>
                                </a:solidFill>
                                <a:latin typeface="Cambria Math"/>
                              </a:rPr>
                              <m:t>𝑚</m:t>
                            </m:r>
                          </m:num>
                          <m:den>
                            <m:r>
                              <a:rPr lang="en-US" sz="2200" i="1">
                                <a:solidFill>
                                  <a:srgbClr val="7030A0"/>
                                </a:solidFill>
                                <a:latin typeface="Cambria Math"/>
                              </a:rPr>
                              <m:t>2</m:t>
                            </m:r>
                            <m:r>
                              <a:rPr lang="en-US" sz="2200" i="1">
                                <a:solidFill>
                                  <a:srgbClr val="7030A0"/>
                                </a:solidFill>
                                <a:latin typeface="Cambria Math"/>
                                <a:ea typeface="Cambria Math"/>
                              </a:rPr>
                              <m:t>𝜋</m:t>
                            </m:r>
                            <m:r>
                              <a:rPr lang="en-US" sz="2200" i="1">
                                <a:solidFill>
                                  <a:srgbClr val="7030A0"/>
                                </a:solidFill>
                                <a:latin typeface="Cambria Math"/>
                                <a:ea typeface="Cambria Math"/>
                              </a:rPr>
                              <m:t>𝑘</m:t>
                            </m:r>
                            <m:sSub>
                              <m:sSubPr>
                                <m:ctrlPr>
                                  <a:rPr lang="en-US" sz="2200" i="1">
                                    <a:solidFill>
                                      <a:srgbClr val="7030A0"/>
                                    </a:solidFill>
                                    <a:latin typeface="Cambria Math" panose="02040503050406030204" pitchFamily="18" charset="0"/>
                                    <a:ea typeface="Cambria Math"/>
                                  </a:rPr>
                                </m:ctrlPr>
                              </m:sSubPr>
                              <m:e>
                                <m:r>
                                  <a:rPr lang="en-US" sz="2200" i="1">
                                    <a:solidFill>
                                      <a:srgbClr val="7030A0"/>
                                    </a:solidFill>
                                    <a:latin typeface="Cambria Math"/>
                                    <a:ea typeface="Cambria Math"/>
                                  </a:rPr>
                                  <m:t>𝑇</m:t>
                                </m:r>
                              </m:e>
                              <m:sub>
                                <m:r>
                                  <a:rPr lang="en-US" sz="2200" i="1">
                                    <a:solidFill>
                                      <a:srgbClr val="7030A0"/>
                                    </a:solidFill>
                                    <a:latin typeface="Cambria Math"/>
                                    <a:ea typeface="Cambria Math"/>
                                  </a:rPr>
                                  <m:t>𝑒</m:t>
                                </m:r>
                              </m:sub>
                            </m:sSub>
                          </m:den>
                        </m:f>
                        <m:r>
                          <a:rPr lang="en-US" sz="2200" i="1">
                            <a:solidFill>
                              <a:srgbClr val="7030A0"/>
                            </a:solidFill>
                            <a:latin typeface="Cambria Math"/>
                          </a:rPr>
                          <m:t>)</m:t>
                        </m:r>
                      </m:e>
                      <m:sup>
                        <m:r>
                          <a:rPr lang="en-US" sz="2200" i="1">
                            <a:solidFill>
                              <a:srgbClr val="7030A0"/>
                            </a:solidFill>
                            <a:latin typeface="Cambria Math"/>
                          </a:rPr>
                          <m:t>1/2</m:t>
                        </m:r>
                      </m:sup>
                    </m:sSup>
                    <m:sSup>
                      <m:sSupPr>
                        <m:ctrlPr>
                          <a:rPr lang="en-US" sz="2200" i="1">
                            <a:solidFill>
                              <a:srgbClr val="7030A0"/>
                            </a:solidFill>
                            <a:latin typeface="Cambria Math" panose="02040503050406030204" pitchFamily="18" charset="0"/>
                          </a:rPr>
                        </m:ctrlPr>
                      </m:sSupPr>
                      <m:e>
                        <m:r>
                          <a:rPr lang="en-US" sz="2200" b="0" i="1" smtClean="0">
                            <a:solidFill>
                              <a:srgbClr val="7030A0"/>
                            </a:solidFill>
                            <a:latin typeface="Cambria Math"/>
                          </a:rPr>
                          <m:t> 2</m:t>
                        </m:r>
                        <m:r>
                          <a:rPr lang="en-US" sz="2200" b="0" i="1" smtClean="0">
                            <a:solidFill>
                              <a:srgbClr val="7030A0"/>
                            </a:solidFill>
                            <a:latin typeface="Cambria Math"/>
                          </a:rPr>
                          <m:t>𝑢</m:t>
                        </m:r>
                        <m:r>
                          <a:rPr lang="en-US" sz="2200" b="0" i="1" smtClean="0">
                            <a:solidFill>
                              <a:srgbClr val="7030A0"/>
                            </a:solidFill>
                            <a:latin typeface="Cambria Math"/>
                            <a:ea typeface="Cambria Math"/>
                          </a:rPr>
                          <m:t>𝛽</m:t>
                        </m:r>
                        <m:r>
                          <a:rPr lang="en-US" sz="2200" i="1">
                            <a:solidFill>
                              <a:srgbClr val="7030A0"/>
                            </a:solidFill>
                            <a:latin typeface="Cambria Math"/>
                          </a:rPr>
                          <m:t>𝑒</m:t>
                        </m:r>
                      </m:e>
                      <m:sup>
                        <m:r>
                          <a:rPr lang="en-US" sz="2200" i="1">
                            <a:solidFill>
                              <a:srgbClr val="7030A0"/>
                            </a:solidFill>
                            <a:latin typeface="Cambria Math"/>
                          </a:rPr>
                          <m:t>−</m:t>
                        </m:r>
                        <m:r>
                          <a:rPr lang="en-US" sz="2200" i="1">
                            <a:solidFill>
                              <a:srgbClr val="7030A0"/>
                            </a:solidFill>
                            <a:latin typeface="Cambria Math"/>
                            <a:ea typeface="Cambria Math"/>
                          </a:rPr>
                          <m:t>𝛽</m:t>
                        </m:r>
                        <m:sSup>
                          <m:sSupPr>
                            <m:ctrlPr>
                              <a:rPr lang="en-US" sz="2200" i="1">
                                <a:solidFill>
                                  <a:srgbClr val="7030A0"/>
                                </a:solidFill>
                                <a:latin typeface="Cambria Math" panose="02040503050406030204" pitchFamily="18" charset="0"/>
                                <a:ea typeface="Cambria Math"/>
                              </a:rPr>
                            </m:ctrlPr>
                          </m:sSupPr>
                          <m:e>
                            <m:r>
                              <a:rPr lang="en-US" sz="2200" i="1">
                                <a:solidFill>
                                  <a:srgbClr val="7030A0"/>
                                </a:solidFill>
                                <a:latin typeface="Cambria Math"/>
                                <a:ea typeface="Cambria Math"/>
                              </a:rPr>
                              <m:t>𝑢</m:t>
                            </m:r>
                          </m:e>
                          <m:sup>
                            <m:r>
                              <a:rPr lang="en-US" sz="2200" i="1">
                                <a:solidFill>
                                  <a:srgbClr val="7030A0"/>
                                </a:solidFill>
                                <a:latin typeface="Cambria Math"/>
                                <a:ea typeface="Cambria Math"/>
                              </a:rPr>
                              <m:t>2</m:t>
                            </m:r>
                          </m:sup>
                        </m:sSup>
                      </m:sup>
                    </m:sSup>
                  </m:oMath>
                </a14:m>
                <a:endParaRPr lang="en-US" sz="2200" dirty="0">
                  <a:solidFill>
                    <a:srgbClr val="7030A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374265" y="1235622"/>
                <a:ext cx="4881092" cy="600357"/>
              </a:xfrm>
              <a:prstGeom prst="rect">
                <a:avLst/>
              </a:prstGeom>
              <a:blipFill rotWithShape="0">
                <a:blip r:embed="rId3"/>
                <a:stretch>
                  <a:fillRect b="-30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746975" y="1983346"/>
                <a:ext cx="5331853" cy="461665"/>
              </a:xfrm>
              <a:prstGeom prst="rect">
                <a:avLst/>
              </a:prstGeom>
              <a:noFill/>
            </p:spPr>
            <p:txBody>
              <a:bodyPr wrap="square" rtlCol="0">
                <a:spAutoFit/>
              </a:bodyPr>
              <a:lstStyle/>
              <a:p>
                <a:r>
                  <a:rPr lang="en-US" sz="2400" dirty="0" smtClean="0"/>
                  <a:t>Now put value of </a:t>
                </a:r>
                <a14:m>
                  <m:oMath xmlns:m="http://schemas.openxmlformats.org/officeDocument/2006/math">
                    <m:r>
                      <a:rPr lang="en-US" sz="2400" i="1">
                        <a:solidFill>
                          <a:srgbClr val="7030A0"/>
                        </a:solidFill>
                        <a:latin typeface="Cambria Math"/>
                        <a:ea typeface="Cambria Math"/>
                      </a:rPr>
                      <m:t>𝛽</m:t>
                    </m:r>
                  </m:oMath>
                </a14:m>
                <a:r>
                  <a:rPr lang="en-US" sz="2400" dirty="0">
                    <a:latin typeface="Arial" panose="020B0604020202020204" pitchFamily="34" charset="0"/>
                    <a:cs typeface="Arial" panose="020B0604020202020204" pitchFamily="34" charset="0"/>
                  </a:rPr>
                  <a:t> in above equation</a:t>
                </a:r>
              </a:p>
            </p:txBody>
          </p:sp>
        </mc:Choice>
        <mc:Fallback xmlns="">
          <p:sp>
            <p:nvSpPr>
              <p:cNvPr id="6" name="TextBox 5"/>
              <p:cNvSpPr txBox="1">
                <a:spLocks noRot="1" noChangeAspect="1" noMove="1" noResize="1" noEditPoints="1" noAdjustHandles="1" noChangeArrowheads="1" noChangeShapeType="1" noTextEdit="1"/>
              </p:cNvSpPr>
              <p:nvPr/>
            </p:nvSpPr>
            <p:spPr>
              <a:xfrm>
                <a:off x="746975" y="1983346"/>
                <a:ext cx="5331853" cy="461665"/>
              </a:xfrm>
              <a:prstGeom prst="rect">
                <a:avLst/>
              </a:prstGeom>
              <a:blipFill rotWithShape="0">
                <a:blip r:embed="rId4"/>
                <a:stretch>
                  <a:fillRect l="-1831" t="-11842"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266683" y="2445011"/>
                <a:ext cx="6400800" cy="8530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rgbClr val="FF0000"/>
                              </a:solidFill>
                              <a:latin typeface="Cambria Math" panose="02040503050406030204" pitchFamily="18" charset="0"/>
                            </a:rPr>
                          </m:ctrlPr>
                        </m:sSubPr>
                        <m:e>
                          <m:f>
                            <m:fPr>
                              <m:ctrlPr>
                                <a:rPr lang="en-US" sz="2200" i="1">
                                  <a:solidFill>
                                    <a:srgbClr val="FF0000"/>
                                  </a:solidFill>
                                  <a:latin typeface="Cambria Math" panose="02040503050406030204" pitchFamily="18" charset="0"/>
                                </a:rPr>
                              </m:ctrlPr>
                            </m:fPr>
                            <m:num>
                              <m:r>
                                <a:rPr lang="en-US" sz="2200" i="1">
                                  <a:solidFill>
                                    <a:srgbClr val="FF0000"/>
                                  </a:solidFill>
                                  <a:latin typeface="Cambria Math"/>
                                  <a:ea typeface="Cambria Math"/>
                                </a:rPr>
                                <m:t>𝜕</m:t>
                              </m:r>
                              <m:sSub>
                                <m:sSubPr>
                                  <m:ctrlPr>
                                    <a:rPr lang="en-US" sz="2200" i="1">
                                      <a:solidFill>
                                        <a:srgbClr val="FF0000"/>
                                      </a:solidFill>
                                      <a:latin typeface="Cambria Math" panose="02040503050406030204" pitchFamily="18" charset="0"/>
                                      <a:ea typeface="Cambria Math"/>
                                    </a:rPr>
                                  </m:ctrlPr>
                                </m:sSubPr>
                                <m:e>
                                  <m:r>
                                    <a:rPr lang="en-US" sz="2200" i="1">
                                      <a:solidFill>
                                        <a:srgbClr val="FF0000"/>
                                      </a:solidFill>
                                      <a:latin typeface="Cambria Math"/>
                                      <a:ea typeface="Cambria Math"/>
                                    </a:rPr>
                                    <m:t>𝑓</m:t>
                                  </m:r>
                                </m:e>
                                <m:sub>
                                  <m:r>
                                    <a:rPr lang="en-US" sz="2200" i="1">
                                      <a:solidFill>
                                        <a:srgbClr val="FF0000"/>
                                      </a:solidFill>
                                      <a:latin typeface="Cambria Math"/>
                                      <a:ea typeface="Cambria Math"/>
                                    </a:rPr>
                                    <m:t>𝛼</m:t>
                                  </m:r>
                                  <m:r>
                                    <a:rPr lang="en-US" sz="2200" i="1">
                                      <a:solidFill>
                                        <a:srgbClr val="FF0000"/>
                                      </a:solidFill>
                                      <a:latin typeface="Cambria Math"/>
                                      <a:ea typeface="Cambria Math"/>
                                    </a:rPr>
                                    <m:t>0</m:t>
                                  </m:r>
                                </m:sub>
                              </m:sSub>
                            </m:num>
                            <m:den>
                              <m:r>
                                <a:rPr lang="en-US" sz="2200" i="1">
                                  <a:solidFill>
                                    <a:srgbClr val="FF0000"/>
                                  </a:solidFill>
                                  <a:latin typeface="Cambria Math"/>
                                  <a:ea typeface="Cambria Math"/>
                                </a:rPr>
                                <m:t>𝜕</m:t>
                              </m:r>
                              <m:r>
                                <a:rPr lang="en-US" sz="2200" i="1">
                                  <a:solidFill>
                                    <a:srgbClr val="FF0000"/>
                                  </a:solidFill>
                                  <a:latin typeface="Cambria Math"/>
                                  <a:ea typeface="Cambria Math"/>
                                </a:rPr>
                                <m:t>𝑢</m:t>
                              </m:r>
                            </m:den>
                          </m:f>
                          <m:r>
                            <a:rPr lang="en-US" sz="2200" b="0" i="1" smtClean="0">
                              <a:solidFill>
                                <a:srgbClr val="FF0000"/>
                              </a:solidFill>
                              <a:latin typeface="Cambria Math"/>
                            </a:rPr>
                            <m:t>=−2</m:t>
                          </m:r>
                          <m:r>
                            <a:rPr lang="en-US" sz="2200" i="1">
                              <a:solidFill>
                                <a:srgbClr val="FF0000"/>
                              </a:solidFill>
                              <a:latin typeface="Cambria Math"/>
                            </a:rPr>
                            <m:t>𝑛</m:t>
                          </m:r>
                        </m:e>
                        <m:sub>
                          <m:r>
                            <a:rPr lang="en-US" sz="2200" i="1">
                              <a:solidFill>
                                <a:srgbClr val="FF0000"/>
                              </a:solidFill>
                              <a:latin typeface="Cambria Math"/>
                            </a:rPr>
                            <m:t>0</m:t>
                          </m:r>
                        </m:sub>
                      </m:sSub>
                      <m:sSup>
                        <m:sSupPr>
                          <m:ctrlPr>
                            <a:rPr lang="en-US" sz="2200" i="1">
                              <a:solidFill>
                                <a:srgbClr val="FF0000"/>
                              </a:solidFill>
                              <a:latin typeface="Cambria Math" panose="02040503050406030204" pitchFamily="18" charset="0"/>
                            </a:rPr>
                          </m:ctrlPr>
                        </m:sSupPr>
                        <m:e>
                          <m:r>
                            <a:rPr lang="en-US" sz="2200" i="1">
                              <a:solidFill>
                                <a:srgbClr val="FF0000"/>
                              </a:solidFill>
                              <a:latin typeface="Cambria Math"/>
                            </a:rPr>
                            <m:t>(</m:t>
                          </m:r>
                          <m:f>
                            <m:fPr>
                              <m:ctrlPr>
                                <a:rPr lang="en-US" sz="2200" i="1">
                                  <a:solidFill>
                                    <a:srgbClr val="FF0000"/>
                                  </a:solidFill>
                                  <a:latin typeface="Cambria Math" panose="02040503050406030204" pitchFamily="18" charset="0"/>
                                </a:rPr>
                              </m:ctrlPr>
                            </m:fPr>
                            <m:num>
                              <m:r>
                                <a:rPr lang="en-US" sz="2200" i="1">
                                  <a:solidFill>
                                    <a:srgbClr val="FF0000"/>
                                  </a:solidFill>
                                  <a:latin typeface="Cambria Math"/>
                                </a:rPr>
                                <m:t>𝑚</m:t>
                              </m:r>
                            </m:num>
                            <m:den>
                              <m:r>
                                <a:rPr lang="en-US" sz="2200" i="1">
                                  <a:solidFill>
                                    <a:srgbClr val="FF0000"/>
                                  </a:solidFill>
                                  <a:latin typeface="Cambria Math"/>
                                </a:rPr>
                                <m:t>2</m:t>
                              </m:r>
                              <m:r>
                                <a:rPr lang="en-US" sz="2200" i="1">
                                  <a:solidFill>
                                    <a:srgbClr val="FF0000"/>
                                  </a:solidFill>
                                  <a:latin typeface="Cambria Math"/>
                                  <a:ea typeface="Cambria Math"/>
                                </a:rPr>
                                <m:t>𝜋</m:t>
                              </m:r>
                              <m:r>
                                <a:rPr lang="en-US" sz="2200" i="1">
                                  <a:solidFill>
                                    <a:srgbClr val="FF0000"/>
                                  </a:solidFill>
                                  <a:latin typeface="Cambria Math"/>
                                  <a:ea typeface="Cambria Math"/>
                                </a:rPr>
                                <m:t>𝑘</m:t>
                              </m:r>
                              <m:sSub>
                                <m:sSubPr>
                                  <m:ctrlPr>
                                    <a:rPr lang="en-US" sz="2200" i="1">
                                      <a:solidFill>
                                        <a:srgbClr val="FF0000"/>
                                      </a:solidFill>
                                      <a:latin typeface="Cambria Math" panose="02040503050406030204" pitchFamily="18" charset="0"/>
                                      <a:ea typeface="Cambria Math"/>
                                    </a:rPr>
                                  </m:ctrlPr>
                                </m:sSubPr>
                                <m:e>
                                  <m:r>
                                    <a:rPr lang="en-US" sz="2200" i="1">
                                      <a:solidFill>
                                        <a:srgbClr val="FF0000"/>
                                      </a:solidFill>
                                      <a:latin typeface="Cambria Math"/>
                                      <a:ea typeface="Cambria Math"/>
                                    </a:rPr>
                                    <m:t>𝑇</m:t>
                                  </m:r>
                                </m:e>
                                <m:sub>
                                  <m:r>
                                    <a:rPr lang="en-US" sz="2200" i="1">
                                      <a:solidFill>
                                        <a:srgbClr val="FF0000"/>
                                      </a:solidFill>
                                      <a:latin typeface="Cambria Math"/>
                                      <a:ea typeface="Cambria Math"/>
                                    </a:rPr>
                                    <m:t>𝑒</m:t>
                                  </m:r>
                                </m:sub>
                              </m:sSub>
                            </m:den>
                          </m:f>
                          <m:r>
                            <a:rPr lang="en-US" sz="2200" i="1">
                              <a:solidFill>
                                <a:srgbClr val="FF0000"/>
                              </a:solidFill>
                              <a:latin typeface="Cambria Math"/>
                            </a:rPr>
                            <m:t>)</m:t>
                          </m:r>
                        </m:e>
                        <m:sup>
                          <m:r>
                            <a:rPr lang="en-US" sz="2200" i="1">
                              <a:solidFill>
                                <a:srgbClr val="FF0000"/>
                              </a:solidFill>
                              <a:latin typeface="Cambria Math"/>
                            </a:rPr>
                            <m:t>1/2</m:t>
                          </m:r>
                        </m:sup>
                      </m:sSup>
                      <m:sSup>
                        <m:sSupPr>
                          <m:ctrlPr>
                            <a:rPr lang="en-US" sz="2200" i="1">
                              <a:solidFill>
                                <a:srgbClr val="FF0000"/>
                              </a:solidFill>
                              <a:latin typeface="Cambria Math" panose="02040503050406030204" pitchFamily="18" charset="0"/>
                            </a:rPr>
                          </m:ctrlPr>
                        </m:sSupPr>
                        <m:e>
                          <m:d>
                            <m:dPr>
                              <m:ctrlPr>
                                <a:rPr lang="en-US" sz="2200" b="0" i="1" smtClean="0">
                                  <a:solidFill>
                                    <a:srgbClr val="FF0000"/>
                                  </a:solidFill>
                                  <a:latin typeface="Cambria Math" panose="02040503050406030204" pitchFamily="18" charset="0"/>
                                </a:rPr>
                              </m:ctrlPr>
                            </m:dPr>
                            <m:e>
                              <m:f>
                                <m:fPr>
                                  <m:ctrlPr>
                                    <a:rPr lang="en-US" sz="2200" i="1">
                                      <a:solidFill>
                                        <a:srgbClr val="FF0000"/>
                                      </a:solidFill>
                                      <a:latin typeface="Cambria Math" panose="02040503050406030204" pitchFamily="18" charset="0"/>
                                    </a:rPr>
                                  </m:ctrlPr>
                                </m:fPr>
                                <m:num>
                                  <m:r>
                                    <a:rPr lang="en-US" sz="2200" i="1">
                                      <a:solidFill>
                                        <a:srgbClr val="FF0000"/>
                                      </a:solidFill>
                                      <a:latin typeface="Cambria Math"/>
                                    </a:rPr>
                                    <m:t>𝑚</m:t>
                                  </m:r>
                                </m:num>
                                <m:den>
                                  <m:r>
                                    <a:rPr lang="en-US" sz="2200" i="1">
                                      <a:solidFill>
                                        <a:srgbClr val="FF0000"/>
                                      </a:solidFill>
                                      <a:latin typeface="Cambria Math"/>
                                    </a:rPr>
                                    <m:t>2</m:t>
                                  </m:r>
                                  <m:r>
                                    <a:rPr lang="en-US" sz="2200" i="1">
                                      <a:solidFill>
                                        <a:srgbClr val="FF0000"/>
                                      </a:solidFill>
                                      <a:latin typeface="Cambria Math"/>
                                      <a:ea typeface="Cambria Math"/>
                                    </a:rPr>
                                    <m:t>𝑘</m:t>
                                  </m:r>
                                  <m:sSub>
                                    <m:sSubPr>
                                      <m:ctrlPr>
                                        <a:rPr lang="en-US" sz="2200" i="1">
                                          <a:solidFill>
                                            <a:srgbClr val="FF0000"/>
                                          </a:solidFill>
                                          <a:latin typeface="Cambria Math" panose="02040503050406030204" pitchFamily="18" charset="0"/>
                                          <a:ea typeface="Cambria Math"/>
                                        </a:rPr>
                                      </m:ctrlPr>
                                    </m:sSubPr>
                                    <m:e>
                                      <m:r>
                                        <a:rPr lang="en-US" sz="2200" i="1">
                                          <a:solidFill>
                                            <a:srgbClr val="FF0000"/>
                                          </a:solidFill>
                                          <a:latin typeface="Cambria Math"/>
                                          <a:ea typeface="Cambria Math"/>
                                        </a:rPr>
                                        <m:t>𝑇</m:t>
                                      </m:r>
                                    </m:e>
                                    <m:sub>
                                      <m:r>
                                        <a:rPr lang="en-US" sz="2200" i="1">
                                          <a:solidFill>
                                            <a:srgbClr val="FF0000"/>
                                          </a:solidFill>
                                          <a:latin typeface="Cambria Math"/>
                                          <a:ea typeface="Cambria Math"/>
                                        </a:rPr>
                                        <m:t>𝑒</m:t>
                                      </m:r>
                                    </m:sub>
                                  </m:sSub>
                                </m:den>
                              </m:f>
                            </m:e>
                          </m:d>
                          <m:r>
                            <a:rPr lang="en-US" sz="2200" b="0" i="1" smtClean="0">
                              <a:solidFill>
                                <a:srgbClr val="FF0000"/>
                              </a:solidFill>
                              <a:latin typeface="Cambria Math"/>
                              <a:ea typeface="Cambria Math"/>
                            </a:rPr>
                            <m:t>𝑢</m:t>
                          </m:r>
                          <m:r>
                            <a:rPr lang="en-US" sz="2200" i="1">
                              <a:solidFill>
                                <a:srgbClr val="FF0000"/>
                              </a:solidFill>
                              <a:latin typeface="Cambria Math"/>
                            </a:rPr>
                            <m:t>𝑒</m:t>
                          </m:r>
                        </m:e>
                        <m:sup>
                          <m:r>
                            <a:rPr lang="en-US" sz="2200" i="1">
                              <a:solidFill>
                                <a:srgbClr val="FF0000"/>
                              </a:solidFill>
                              <a:latin typeface="Cambria Math"/>
                            </a:rPr>
                            <m:t>−</m:t>
                          </m:r>
                          <m:r>
                            <a:rPr lang="en-US" sz="2200" i="1">
                              <a:solidFill>
                                <a:srgbClr val="FF0000"/>
                              </a:solidFill>
                              <a:latin typeface="Cambria Math"/>
                              <a:ea typeface="Cambria Math"/>
                            </a:rPr>
                            <m:t>𝛽</m:t>
                          </m:r>
                          <m:sSup>
                            <m:sSupPr>
                              <m:ctrlPr>
                                <a:rPr lang="en-US" sz="2200" i="1">
                                  <a:solidFill>
                                    <a:srgbClr val="FF0000"/>
                                  </a:solidFill>
                                  <a:latin typeface="Cambria Math" panose="02040503050406030204" pitchFamily="18" charset="0"/>
                                  <a:ea typeface="Cambria Math"/>
                                </a:rPr>
                              </m:ctrlPr>
                            </m:sSupPr>
                            <m:e>
                              <m:r>
                                <a:rPr lang="en-US" sz="2200" i="1">
                                  <a:solidFill>
                                    <a:srgbClr val="FF0000"/>
                                  </a:solidFill>
                                  <a:latin typeface="Cambria Math"/>
                                  <a:ea typeface="Cambria Math"/>
                                </a:rPr>
                                <m:t>𝑢</m:t>
                              </m:r>
                            </m:e>
                            <m:sup>
                              <m:r>
                                <a:rPr lang="en-US" sz="2200" i="1">
                                  <a:solidFill>
                                    <a:srgbClr val="FF0000"/>
                                  </a:solidFill>
                                  <a:latin typeface="Cambria Math"/>
                                  <a:ea typeface="Cambria Math"/>
                                </a:rPr>
                                <m:t>2</m:t>
                              </m:r>
                            </m:sup>
                          </m:sSup>
                        </m:sup>
                      </m:sSup>
                    </m:oMath>
                  </m:oMathPara>
                </a14:m>
                <a:endParaRPr lang="en-US" sz="2200" dirty="0"/>
              </a:p>
            </p:txBody>
          </p:sp>
        </mc:Choice>
        <mc:Fallback xmlns="">
          <p:sp>
            <p:nvSpPr>
              <p:cNvPr id="7" name="TextBox 6"/>
              <p:cNvSpPr txBox="1">
                <a:spLocks noRot="1" noChangeAspect="1" noMove="1" noResize="1" noEditPoints="1" noAdjustHandles="1" noChangeArrowheads="1" noChangeShapeType="1" noTextEdit="1"/>
              </p:cNvSpPr>
              <p:nvPr/>
            </p:nvSpPr>
            <p:spPr>
              <a:xfrm>
                <a:off x="2266683" y="2445011"/>
                <a:ext cx="6400800" cy="853054"/>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2949262" y="3298065"/>
                <a:ext cx="6220496" cy="681084"/>
              </a:xfrm>
              <a:prstGeom prst="rect">
                <a:avLst/>
              </a:prstGeom>
              <a:noFill/>
            </p:spPr>
            <p:txBody>
              <a:bodyPr wrap="square" rtlCol="0">
                <a:spAutoFit/>
              </a:bodyPr>
              <a:lstStyle/>
              <a:p>
                <a14:m>
                  <m:oMath xmlns:m="http://schemas.openxmlformats.org/officeDocument/2006/math">
                    <m:f>
                      <m:fPr>
                        <m:ctrlPr>
                          <a:rPr lang="en-US" sz="2400" i="1" smtClean="0">
                            <a:solidFill>
                              <a:schemeClr val="accent5"/>
                            </a:solidFill>
                            <a:latin typeface="Cambria Math" panose="02040503050406030204" pitchFamily="18" charset="0"/>
                          </a:rPr>
                        </m:ctrlPr>
                      </m:fPr>
                      <m:num>
                        <m:r>
                          <a:rPr lang="en-US" sz="2400" i="1">
                            <a:solidFill>
                              <a:schemeClr val="accent5"/>
                            </a:solidFill>
                            <a:latin typeface="Cambria Math"/>
                            <a:ea typeface="Cambria Math"/>
                          </a:rPr>
                          <m:t>𝜕</m:t>
                        </m:r>
                        <m:sSub>
                          <m:sSubPr>
                            <m:ctrlPr>
                              <a:rPr lang="en-US" sz="2400" i="1">
                                <a:solidFill>
                                  <a:schemeClr val="accent5"/>
                                </a:solidFill>
                                <a:latin typeface="Cambria Math" panose="02040503050406030204" pitchFamily="18" charset="0"/>
                                <a:ea typeface="Cambria Math"/>
                              </a:rPr>
                            </m:ctrlPr>
                          </m:sSubPr>
                          <m:e>
                            <m:r>
                              <a:rPr lang="en-US" sz="2400" i="1">
                                <a:solidFill>
                                  <a:schemeClr val="accent5"/>
                                </a:solidFill>
                                <a:latin typeface="Cambria Math"/>
                                <a:ea typeface="Cambria Math"/>
                              </a:rPr>
                              <m:t>𝑓</m:t>
                            </m:r>
                          </m:e>
                          <m:sub>
                            <m:r>
                              <a:rPr lang="en-US" sz="2400" i="1">
                                <a:solidFill>
                                  <a:schemeClr val="accent5"/>
                                </a:solidFill>
                                <a:latin typeface="Cambria Math"/>
                                <a:ea typeface="Cambria Math"/>
                              </a:rPr>
                              <m:t>𝛼</m:t>
                            </m:r>
                            <m:r>
                              <a:rPr lang="en-US" sz="2400" i="1">
                                <a:solidFill>
                                  <a:schemeClr val="accent5"/>
                                </a:solidFill>
                                <a:latin typeface="Cambria Math"/>
                                <a:ea typeface="Cambria Math"/>
                              </a:rPr>
                              <m:t>0</m:t>
                            </m:r>
                          </m:sub>
                        </m:sSub>
                      </m:num>
                      <m:den>
                        <m:r>
                          <a:rPr lang="en-US" sz="2400" i="1">
                            <a:solidFill>
                              <a:schemeClr val="accent5"/>
                            </a:solidFill>
                            <a:latin typeface="Cambria Math"/>
                            <a:ea typeface="Cambria Math"/>
                          </a:rPr>
                          <m:t>𝜕</m:t>
                        </m:r>
                        <m:r>
                          <a:rPr lang="en-US" sz="2400" i="1">
                            <a:solidFill>
                              <a:schemeClr val="accent5"/>
                            </a:solidFill>
                            <a:latin typeface="Cambria Math"/>
                            <a:ea typeface="Cambria Math"/>
                          </a:rPr>
                          <m:t>𝑢</m:t>
                        </m:r>
                      </m:den>
                    </m:f>
                    <m:r>
                      <m:rPr>
                        <m:nor/>
                      </m:rPr>
                      <a:rPr lang="en-US" sz="2400" dirty="0">
                        <a:solidFill>
                          <a:schemeClr val="accent5"/>
                        </a:solidFill>
                      </a:rPr>
                      <m:t> =</m:t>
                    </m:r>
                    <m:sSub>
                      <m:sSubPr>
                        <m:ctrlPr>
                          <a:rPr lang="en-US" sz="2400" i="1">
                            <a:solidFill>
                              <a:schemeClr val="accent5"/>
                            </a:solidFill>
                            <a:latin typeface="Cambria Math" panose="02040503050406030204" pitchFamily="18" charset="0"/>
                          </a:rPr>
                        </m:ctrlPr>
                      </m:sSubPr>
                      <m:e>
                        <m:r>
                          <a:rPr lang="en-US" sz="2400" i="1">
                            <a:solidFill>
                              <a:schemeClr val="accent5"/>
                            </a:solidFill>
                            <a:latin typeface="Cambria Math"/>
                          </a:rPr>
                          <m:t> </m:t>
                        </m:r>
                        <m:r>
                          <a:rPr lang="en-US" sz="2400" b="0" i="1" smtClean="0">
                            <a:solidFill>
                              <a:schemeClr val="accent5"/>
                            </a:solidFill>
                            <a:latin typeface="Cambria Math"/>
                          </a:rPr>
                          <m:t>−</m:t>
                        </m:r>
                        <m:r>
                          <a:rPr lang="en-US" sz="2400" i="1">
                            <a:solidFill>
                              <a:schemeClr val="accent5"/>
                            </a:solidFill>
                            <a:latin typeface="Cambria Math"/>
                          </a:rPr>
                          <m:t>𝑛</m:t>
                        </m:r>
                      </m:e>
                      <m:sub>
                        <m:r>
                          <a:rPr lang="en-US" sz="2400" i="1">
                            <a:solidFill>
                              <a:schemeClr val="accent5"/>
                            </a:solidFill>
                            <a:latin typeface="Cambria Math"/>
                          </a:rPr>
                          <m:t>0</m:t>
                        </m:r>
                      </m:sub>
                    </m:sSub>
                    <m:sSup>
                      <m:sSupPr>
                        <m:ctrlPr>
                          <a:rPr lang="en-US" sz="2400" i="1">
                            <a:solidFill>
                              <a:schemeClr val="accent5"/>
                            </a:solidFill>
                            <a:latin typeface="Cambria Math" panose="02040503050406030204" pitchFamily="18" charset="0"/>
                          </a:rPr>
                        </m:ctrlPr>
                      </m:sSupPr>
                      <m:e>
                        <m:r>
                          <a:rPr lang="en-US" sz="2400" i="1">
                            <a:solidFill>
                              <a:schemeClr val="accent5"/>
                            </a:solidFill>
                            <a:latin typeface="Cambria Math"/>
                          </a:rPr>
                          <m:t>(</m:t>
                        </m:r>
                        <m:f>
                          <m:fPr>
                            <m:ctrlPr>
                              <a:rPr lang="en-US" sz="2400" i="1">
                                <a:solidFill>
                                  <a:schemeClr val="accent5"/>
                                </a:solidFill>
                                <a:latin typeface="Cambria Math" panose="02040503050406030204" pitchFamily="18" charset="0"/>
                              </a:rPr>
                            </m:ctrlPr>
                          </m:fPr>
                          <m:num>
                            <m:r>
                              <a:rPr lang="en-US" sz="2400" i="1">
                                <a:solidFill>
                                  <a:schemeClr val="accent5"/>
                                </a:solidFill>
                                <a:latin typeface="Cambria Math"/>
                              </a:rPr>
                              <m:t>𝑚</m:t>
                            </m:r>
                          </m:num>
                          <m:den>
                            <m:r>
                              <a:rPr lang="en-US" sz="2400" i="1">
                                <a:solidFill>
                                  <a:schemeClr val="accent5"/>
                                </a:solidFill>
                                <a:latin typeface="Cambria Math"/>
                                <a:ea typeface="Cambria Math"/>
                              </a:rPr>
                              <m:t>𝑘</m:t>
                            </m:r>
                            <m:sSub>
                              <m:sSubPr>
                                <m:ctrlPr>
                                  <a:rPr lang="en-US" sz="2400" i="1">
                                    <a:solidFill>
                                      <a:schemeClr val="accent5"/>
                                    </a:solidFill>
                                    <a:latin typeface="Cambria Math" panose="02040503050406030204" pitchFamily="18" charset="0"/>
                                    <a:ea typeface="Cambria Math"/>
                                  </a:rPr>
                                </m:ctrlPr>
                              </m:sSubPr>
                              <m:e>
                                <m:r>
                                  <a:rPr lang="en-US" sz="2400" i="1">
                                    <a:solidFill>
                                      <a:schemeClr val="accent5"/>
                                    </a:solidFill>
                                    <a:latin typeface="Cambria Math"/>
                                    <a:ea typeface="Cambria Math"/>
                                  </a:rPr>
                                  <m:t>𝑇</m:t>
                                </m:r>
                              </m:e>
                              <m:sub>
                                <m:r>
                                  <a:rPr lang="en-US" sz="2400" i="1">
                                    <a:solidFill>
                                      <a:schemeClr val="accent5"/>
                                    </a:solidFill>
                                    <a:latin typeface="Cambria Math"/>
                                    <a:ea typeface="Cambria Math"/>
                                  </a:rPr>
                                  <m:t>𝑒</m:t>
                                </m:r>
                              </m:sub>
                            </m:sSub>
                          </m:den>
                        </m:f>
                        <m:r>
                          <a:rPr lang="en-US" sz="2400" i="1">
                            <a:solidFill>
                              <a:schemeClr val="accent5"/>
                            </a:solidFill>
                            <a:latin typeface="Cambria Math"/>
                          </a:rPr>
                          <m:t>)</m:t>
                        </m:r>
                      </m:e>
                      <m:sup>
                        <m:r>
                          <a:rPr lang="en-US" sz="2400" b="0" i="1" smtClean="0">
                            <a:solidFill>
                              <a:schemeClr val="accent5"/>
                            </a:solidFill>
                            <a:latin typeface="Cambria Math"/>
                          </a:rPr>
                          <m:t>3</m:t>
                        </m:r>
                        <m:r>
                          <a:rPr lang="en-US" sz="2400" i="1">
                            <a:solidFill>
                              <a:schemeClr val="accent5"/>
                            </a:solidFill>
                            <a:latin typeface="Cambria Math"/>
                          </a:rPr>
                          <m:t>/2</m:t>
                        </m:r>
                      </m:sup>
                    </m:sSup>
                    <m:sSup>
                      <m:sSupPr>
                        <m:ctrlPr>
                          <a:rPr lang="en-US" sz="2400" i="1">
                            <a:solidFill>
                              <a:schemeClr val="accent5"/>
                            </a:solidFill>
                            <a:latin typeface="Cambria Math" panose="02040503050406030204" pitchFamily="18" charset="0"/>
                          </a:rPr>
                        </m:ctrlPr>
                      </m:sSupPr>
                      <m:e>
                        <m:f>
                          <m:fPr>
                            <m:ctrlPr>
                              <a:rPr lang="en-US" sz="2400" i="1" smtClean="0">
                                <a:solidFill>
                                  <a:schemeClr val="accent5"/>
                                </a:solidFill>
                                <a:latin typeface="Cambria Math" panose="02040503050406030204" pitchFamily="18" charset="0"/>
                              </a:rPr>
                            </m:ctrlPr>
                          </m:fPr>
                          <m:num>
                            <m:r>
                              <a:rPr lang="en-US" sz="2400" b="0" i="1" smtClean="0">
                                <a:solidFill>
                                  <a:schemeClr val="accent5"/>
                                </a:solidFill>
                                <a:latin typeface="Cambria Math"/>
                              </a:rPr>
                              <m:t>1</m:t>
                            </m:r>
                          </m:num>
                          <m:den>
                            <m:rad>
                              <m:radPr>
                                <m:degHide m:val="on"/>
                                <m:ctrlPr>
                                  <a:rPr lang="en-US" sz="2400" i="1" smtClean="0">
                                    <a:solidFill>
                                      <a:schemeClr val="accent5"/>
                                    </a:solidFill>
                                    <a:latin typeface="Cambria Math" panose="02040503050406030204" pitchFamily="18" charset="0"/>
                                  </a:rPr>
                                </m:ctrlPr>
                              </m:radPr>
                              <m:deg/>
                              <m:e>
                                <m:r>
                                  <a:rPr lang="en-US" sz="2400" b="0" i="1" smtClean="0">
                                    <a:solidFill>
                                      <a:schemeClr val="accent5"/>
                                    </a:solidFill>
                                    <a:latin typeface="Cambria Math"/>
                                  </a:rPr>
                                  <m:t>2</m:t>
                                </m:r>
                                <m:r>
                                  <a:rPr lang="en-US" sz="2400" b="0" i="1" smtClean="0">
                                    <a:solidFill>
                                      <a:schemeClr val="accent5"/>
                                    </a:solidFill>
                                    <a:latin typeface="Cambria Math"/>
                                    <a:ea typeface="Cambria Math"/>
                                  </a:rPr>
                                  <m:t>𝜋</m:t>
                                </m:r>
                              </m:e>
                            </m:rad>
                          </m:den>
                        </m:f>
                        <m:r>
                          <a:rPr lang="en-US" sz="2400" b="0" i="1" smtClean="0">
                            <a:solidFill>
                              <a:schemeClr val="accent5"/>
                            </a:solidFill>
                            <a:latin typeface="Cambria Math"/>
                          </a:rPr>
                          <m:t>𝑢</m:t>
                        </m:r>
                        <m:r>
                          <a:rPr lang="en-US" sz="2400" i="1">
                            <a:solidFill>
                              <a:schemeClr val="accent5"/>
                            </a:solidFill>
                            <a:latin typeface="Cambria Math"/>
                          </a:rPr>
                          <m:t>𝑒</m:t>
                        </m:r>
                      </m:e>
                      <m:sup>
                        <m:r>
                          <a:rPr lang="en-US" sz="2400" i="1">
                            <a:solidFill>
                              <a:schemeClr val="accent5"/>
                            </a:solidFill>
                            <a:latin typeface="Cambria Math"/>
                          </a:rPr>
                          <m:t>−</m:t>
                        </m:r>
                        <m:r>
                          <a:rPr lang="en-US" sz="2400" i="1">
                            <a:solidFill>
                              <a:schemeClr val="accent5"/>
                            </a:solidFill>
                            <a:latin typeface="Cambria Math"/>
                            <a:ea typeface="Cambria Math"/>
                          </a:rPr>
                          <m:t>𝛽</m:t>
                        </m:r>
                        <m:sSup>
                          <m:sSupPr>
                            <m:ctrlPr>
                              <a:rPr lang="en-US" sz="2400" i="1">
                                <a:solidFill>
                                  <a:schemeClr val="accent5"/>
                                </a:solidFill>
                                <a:latin typeface="Cambria Math" panose="02040503050406030204" pitchFamily="18" charset="0"/>
                                <a:ea typeface="Cambria Math"/>
                              </a:rPr>
                            </m:ctrlPr>
                          </m:sSupPr>
                          <m:e>
                            <m:r>
                              <a:rPr lang="en-US" sz="2400" i="1">
                                <a:solidFill>
                                  <a:schemeClr val="accent5"/>
                                </a:solidFill>
                                <a:latin typeface="Cambria Math"/>
                                <a:ea typeface="Cambria Math"/>
                              </a:rPr>
                              <m:t>𝑢</m:t>
                            </m:r>
                          </m:e>
                          <m:sup>
                            <m:r>
                              <a:rPr lang="en-US" sz="2400" i="1">
                                <a:solidFill>
                                  <a:schemeClr val="accent5"/>
                                </a:solidFill>
                                <a:latin typeface="Cambria Math"/>
                                <a:ea typeface="Cambria Math"/>
                              </a:rPr>
                              <m:t>2</m:t>
                            </m:r>
                          </m:sup>
                        </m:sSup>
                      </m:sup>
                    </m:sSup>
                  </m:oMath>
                </a14:m>
                <a:r>
                  <a:rPr lang="en-US" sz="2400" dirty="0" smtClean="0">
                    <a:solidFill>
                      <a:schemeClr val="accent5"/>
                    </a:solidFill>
                  </a:rPr>
                  <a:t> ……….(17)</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2949262" y="3298065"/>
                <a:ext cx="6220496" cy="681084"/>
              </a:xfrm>
              <a:prstGeom prst="rect">
                <a:avLst/>
              </a:prstGeom>
              <a:blipFill rotWithShape="0">
                <a:blip r:embed="rId6"/>
                <a:stretch>
                  <a:fillRect b="-1786"/>
                </a:stretch>
              </a:blipFill>
            </p:spPr>
            <p:txBody>
              <a:bodyPr/>
              <a:lstStyle/>
              <a:p>
                <a:r>
                  <a:rPr lang="en-US">
                    <a:noFill/>
                  </a:rPr>
                  <a:t> </a:t>
                </a:r>
              </a:p>
            </p:txBody>
          </p:sp>
        </mc:Fallback>
      </mc:AlternateContent>
      <p:sp>
        <p:nvSpPr>
          <p:cNvPr id="9" name="TextBox 8"/>
          <p:cNvSpPr txBox="1"/>
          <p:nvPr/>
        </p:nvSpPr>
        <p:spPr>
          <a:xfrm>
            <a:off x="1313646" y="3930098"/>
            <a:ext cx="5962917"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Put Eq. (17) and Eq. (16) into Eq.(15),  we get </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TextBox 9"/>
              <p:cNvSpPr txBox="1"/>
              <p:nvPr/>
            </p:nvSpPr>
            <p:spPr>
              <a:xfrm>
                <a:off x="1152659" y="4355278"/>
                <a:ext cx="10380372" cy="855747"/>
              </a:xfrm>
              <a:prstGeom prst="rect">
                <a:avLst/>
              </a:prstGeom>
              <a:noFill/>
            </p:spPr>
            <p:txBody>
              <a:bodyPr wrap="square" rtlCol="0">
                <a:spAutoFit/>
              </a:bodyPr>
              <a:lstStyle/>
              <a:p>
                <a14:m>
                  <m:oMath xmlns:m="http://schemas.openxmlformats.org/officeDocument/2006/math">
                    <m:r>
                      <a:rPr lang="en-US" sz="2400" b="0" i="1" smtClean="0">
                        <a:solidFill>
                          <a:srgbClr val="FF3399"/>
                        </a:solidFill>
                        <a:latin typeface="Cambria Math"/>
                      </a:rPr>
                      <m:t>1−</m:t>
                    </m:r>
                    <m:f>
                      <m:fPr>
                        <m:ctrlPr>
                          <a:rPr lang="en-US" sz="2400" i="1">
                            <a:solidFill>
                              <a:srgbClr val="FF3399"/>
                            </a:solidFill>
                            <a:latin typeface="Cambria Math" panose="02040503050406030204" pitchFamily="18" charset="0"/>
                          </a:rPr>
                        </m:ctrlPr>
                      </m:fPr>
                      <m:num>
                        <m:sSubSup>
                          <m:sSubSupPr>
                            <m:ctrlPr>
                              <a:rPr lang="en-US" sz="2400" b="0" i="1" smtClean="0">
                                <a:solidFill>
                                  <a:srgbClr val="FF3399"/>
                                </a:solidFill>
                                <a:latin typeface="Cambria Math" panose="02040503050406030204" pitchFamily="18" charset="0"/>
                              </a:rPr>
                            </m:ctrlPr>
                          </m:sSubSupPr>
                          <m:e>
                            <m:r>
                              <a:rPr lang="en-US" sz="2400" b="0" i="1" smtClean="0">
                                <a:solidFill>
                                  <a:srgbClr val="FF3399"/>
                                </a:solidFill>
                                <a:latin typeface="Cambria Math" panose="02040503050406030204" pitchFamily="18" charset="0"/>
                                <a:ea typeface="Cambria Math" panose="02040503050406030204" pitchFamily="18" charset="0"/>
                              </a:rPr>
                              <m:t>𝜔</m:t>
                            </m:r>
                          </m:e>
                          <m:sub>
                            <m:r>
                              <a:rPr lang="en-US" sz="2400" b="0" i="1" smtClean="0">
                                <a:solidFill>
                                  <a:srgbClr val="FF3399"/>
                                </a:solidFill>
                                <a:latin typeface="Cambria Math" panose="02040503050406030204" pitchFamily="18" charset="0"/>
                              </a:rPr>
                              <m:t>𝑝𝑒</m:t>
                            </m:r>
                          </m:sub>
                          <m:sup>
                            <m:r>
                              <a:rPr lang="en-US" sz="2400" b="0" i="1" smtClean="0">
                                <a:solidFill>
                                  <a:srgbClr val="FF3399"/>
                                </a:solidFill>
                                <a:latin typeface="Cambria Math" panose="02040503050406030204" pitchFamily="18" charset="0"/>
                              </a:rPr>
                              <m:t>2</m:t>
                            </m:r>
                          </m:sup>
                        </m:sSubSup>
                      </m:num>
                      <m:den>
                        <m:sSup>
                          <m:sSupPr>
                            <m:ctrlPr>
                              <a:rPr lang="en-US" sz="2400" i="1" smtClean="0">
                                <a:solidFill>
                                  <a:srgbClr val="FF3399"/>
                                </a:solidFill>
                                <a:latin typeface="Cambria Math" panose="02040503050406030204" pitchFamily="18" charset="0"/>
                              </a:rPr>
                            </m:ctrlPr>
                          </m:sSupPr>
                          <m:e>
                            <m:r>
                              <a:rPr lang="en-US" sz="2400" b="0" i="1" smtClean="0">
                                <a:solidFill>
                                  <a:srgbClr val="FF3399"/>
                                </a:solidFill>
                                <a:latin typeface="Cambria Math"/>
                              </a:rPr>
                              <m:t>𝑘</m:t>
                            </m:r>
                          </m:e>
                          <m:sup>
                            <m:r>
                              <a:rPr lang="en-US" sz="2400" b="0" i="1" smtClean="0">
                                <a:solidFill>
                                  <a:srgbClr val="FF3399"/>
                                </a:solidFill>
                                <a:latin typeface="Cambria Math"/>
                              </a:rPr>
                              <m:t>2</m:t>
                            </m:r>
                          </m:sup>
                        </m:sSup>
                        <m:sSub>
                          <m:sSubPr>
                            <m:ctrlPr>
                              <a:rPr lang="en-US" sz="2400" i="1">
                                <a:solidFill>
                                  <a:srgbClr val="FF3399"/>
                                </a:solidFill>
                                <a:latin typeface="Cambria Math" panose="02040503050406030204" pitchFamily="18" charset="0"/>
                              </a:rPr>
                            </m:ctrlPr>
                          </m:sSubPr>
                          <m:e>
                            <m:r>
                              <a:rPr lang="en-US" sz="2400" i="1">
                                <a:solidFill>
                                  <a:srgbClr val="FF3399"/>
                                </a:solidFill>
                                <a:latin typeface="Cambria Math"/>
                              </a:rPr>
                              <m:t> </m:t>
                            </m:r>
                            <m:r>
                              <a:rPr lang="en-US" sz="2400" i="1">
                                <a:solidFill>
                                  <a:srgbClr val="FF3399"/>
                                </a:solidFill>
                                <a:latin typeface="Cambria Math"/>
                              </a:rPr>
                              <m:t>𝑛</m:t>
                            </m:r>
                          </m:e>
                          <m:sub>
                            <m:r>
                              <a:rPr lang="en-US" sz="2400" i="1">
                                <a:solidFill>
                                  <a:srgbClr val="FF3399"/>
                                </a:solidFill>
                                <a:latin typeface="Cambria Math"/>
                              </a:rPr>
                              <m:t>0</m:t>
                            </m:r>
                          </m:sub>
                        </m:sSub>
                      </m:den>
                    </m:f>
                    <m:nary>
                      <m:naryPr>
                        <m:limLoc m:val="undOvr"/>
                        <m:subHide m:val="on"/>
                        <m:supHide m:val="on"/>
                        <m:ctrlPr>
                          <a:rPr lang="en-US" sz="2400" i="1" smtClean="0">
                            <a:solidFill>
                              <a:srgbClr val="FF3399"/>
                            </a:solidFill>
                            <a:latin typeface="Cambria Math" panose="02040503050406030204" pitchFamily="18" charset="0"/>
                          </a:rPr>
                        </m:ctrlPr>
                      </m:naryPr>
                      <m:sub/>
                      <m:sup/>
                      <m:e>
                        <m:sSub>
                          <m:sSubPr>
                            <m:ctrlPr>
                              <a:rPr lang="en-US" sz="2400" i="1">
                                <a:solidFill>
                                  <a:srgbClr val="FF3399"/>
                                </a:solidFill>
                                <a:latin typeface="Cambria Math" panose="02040503050406030204" pitchFamily="18" charset="0"/>
                              </a:rPr>
                            </m:ctrlPr>
                          </m:sSubPr>
                          <m:e>
                            <m:r>
                              <a:rPr lang="en-US" sz="2400" i="1">
                                <a:solidFill>
                                  <a:srgbClr val="FF3399"/>
                                </a:solidFill>
                                <a:latin typeface="Cambria Math"/>
                              </a:rPr>
                              <m:t>−</m:t>
                            </m:r>
                            <m:r>
                              <a:rPr lang="en-US" sz="2400" i="1">
                                <a:solidFill>
                                  <a:srgbClr val="FF3399"/>
                                </a:solidFill>
                                <a:latin typeface="Cambria Math"/>
                              </a:rPr>
                              <m:t>𝑛</m:t>
                            </m:r>
                          </m:e>
                          <m:sub>
                            <m:r>
                              <a:rPr lang="en-US" sz="2400" i="1">
                                <a:solidFill>
                                  <a:srgbClr val="FF3399"/>
                                </a:solidFill>
                                <a:latin typeface="Cambria Math"/>
                              </a:rPr>
                              <m:t>0</m:t>
                            </m:r>
                          </m:sub>
                        </m:sSub>
                        <m:sSup>
                          <m:sSupPr>
                            <m:ctrlPr>
                              <a:rPr lang="en-US" sz="2400" i="1">
                                <a:solidFill>
                                  <a:srgbClr val="FF3399"/>
                                </a:solidFill>
                                <a:latin typeface="Cambria Math" panose="02040503050406030204" pitchFamily="18" charset="0"/>
                              </a:rPr>
                            </m:ctrlPr>
                          </m:sSupPr>
                          <m:e>
                            <m:d>
                              <m:dPr>
                                <m:ctrlPr>
                                  <a:rPr lang="en-US" sz="2400" i="1">
                                    <a:solidFill>
                                      <a:srgbClr val="FF3399"/>
                                    </a:solidFill>
                                    <a:latin typeface="Cambria Math" panose="02040503050406030204" pitchFamily="18" charset="0"/>
                                  </a:rPr>
                                </m:ctrlPr>
                              </m:dPr>
                              <m:e>
                                <m:f>
                                  <m:fPr>
                                    <m:ctrlPr>
                                      <a:rPr lang="en-US" sz="2400" i="1">
                                        <a:solidFill>
                                          <a:srgbClr val="FF3399"/>
                                        </a:solidFill>
                                        <a:latin typeface="Cambria Math" panose="02040503050406030204" pitchFamily="18" charset="0"/>
                                      </a:rPr>
                                    </m:ctrlPr>
                                  </m:fPr>
                                  <m:num>
                                    <m:r>
                                      <a:rPr lang="en-US" sz="2400" i="1">
                                        <a:solidFill>
                                          <a:srgbClr val="FF3399"/>
                                        </a:solidFill>
                                        <a:latin typeface="Cambria Math"/>
                                      </a:rPr>
                                      <m:t>𝑚</m:t>
                                    </m:r>
                                  </m:num>
                                  <m:den>
                                    <m:r>
                                      <a:rPr lang="en-US" sz="2400" i="1">
                                        <a:solidFill>
                                          <a:srgbClr val="FF3399"/>
                                        </a:solidFill>
                                        <a:latin typeface="Cambria Math"/>
                                        <a:ea typeface="Cambria Math"/>
                                      </a:rPr>
                                      <m:t>𝑘</m:t>
                                    </m:r>
                                    <m:sSub>
                                      <m:sSubPr>
                                        <m:ctrlPr>
                                          <a:rPr lang="en-US" sz="2400" i="1">
                                            <a:solidFill>
                                              <a:srgbClr val="FF3399"/>
                                            </a:solidFill>
                                            <a:latin typeface="Cambria Math" panose="02040503050406030204" pitchFamily="18" charset="0"/>
                                            <a:ea typeface="Cambria Math"/>
                                          </a:rPr>
                                        </m:ctrlPr>
                                      </m:sSubPr>
                                      <m:e>
                                        <m:r>
                                          <a:rPr lang="en-US" sz="2400" i="1">
                                            <a:solidFill>
                                              <a:srgbClr val="FF3399"/>
                                            </a:solidFill>
                                            <a:latin typeface="Cambria Math"/>
                                            <a:ea typeface="Cambria Math"/>
                                          </a:rPr>
                                          <m:t>𝑇</m:t>
                                        </m:r>
                                      </m:e>
                                      <m:sub>
                                        <m:r>
                                          <a:rPr lang="en-US" sz="2400" i="1">
                                            <a:solidFill>
                                              <a:srgbClr val="FF3399"/>
                                            </a:solidFill>
                                            <a:latin typeface="Cambria Math"/>
                                            <a:ea typeface="Cambria Math"/>
                                          </a:rPr>
                                          <m:t>𝑒</m:t>
                                        </m:r>
                                      </m:sub>
                                    </m:sSub>
                                  </m:den>
                                </m:f>
                              </m:e>
                            </m:d>
                          </m:e>
                          <m:sup>
                            <m:f>
                              <m:fPr>
                                <m:ctrlPr>
                                  <a:rPr lang="en-US" sz="2400" i="1">
                                    <a:solidFill>
                                      <a:srgbClr val="FF3399"/>
                                    </a:solidFill>
                                    <a:latin typeface="Cambria Math" panose="02040503050406030204" pitchFamily="18" charset="0"/>
                                  </a:rPr>
                                </m:ctrlPr>
                              </m:fPr>
                              <m:num>
                                <m:r>
                                  <a:rPr lang="en-US" sz="2400" i="1">
                                    <a:solidFill>
                                      <a:srgbClr val="FF3399"/>
                                    </a:solidFill>
                                    <a:latin typeface="Cambria Math"/>
                                  </a:rPr>
                                  <m:t>3</m:t>
                                </m:r>
                              </m:num>
                              <m:den>
                                <m:r>
                                  <a:rPr lang="en-US" sz="2400" i="1">
                                    <a:solidFill>
                                      <a:srgbClr val="FF3399"/>
                                    </a:solidFill>
                                    <a:latin typeface="Cambria Math"/>
                                  </a:rPr>
                                  <m:t>2</m:t>
                                </m:r>
                              </m:den>
                            </m:f>
                          </m:sup>
                        </m:sSup>
                        <m:sSup>
                          <m:sSupPr>
                            <m:ctrlPr>
                              <a:rPr lang="en-US" sz="2400" i="1">
                                <a:solidFill>
                                  <a:srgbClr val="FF3399"/>
                                </a:solidFill>
                                <a:latin typeface="Cambria Math" panose="02040503050406030204" pitchFamily="18" charset="0"/>
                              </a:rPr>
                            </m:ctrlPr>
                          </m:sSupPr>
                          <m:e>
                            <m:f>
                              <m:fPr>
                                <m:ctrlPr>
                                  <a:rPr lang="en-US" sz="2400" i="1">
                                    <a:solidFill>
                                      <a:srgbClr val="FF3399"/>
                                    </a:solidFill>
                                    <a:latin typeface="Cambria Math" panose="02040503050406030204" pitchFamily="18" charset="0"/>
                                  </a:rPr>
                                </m:ctrlPr>
                              </m:fPr>
                              <m:num>
                                <m:r>
                                  <a:rPr lang="en-US" sz="2400" i="1">
                                    <a:solidFill>
                                      <a:srgbClr val="FF3399"/>
                                    </a:solidFill>
                                    <a:latin typeface="Cambria Math"/>
                                  </a:rPr>
                                  <m:t>1</m:t>
                                </m:r>
                              </m:num>
                              <m:den>
                                <m:rad>
                                  <m:radPr>
                                    <m:degHide m:val="on"/>
                                    <m:ctrlPr>
                                      <a:rPr lang="en-US" sz="2400" i="1">
                                        <a:solidFill>
                                          <a:srgbClr val="FF3399"/>
                                        </a:solidFill>
                                        <a:latin typeface="Cambria Math" panose="02040503050406030204" pitchFamily="18" charset="0"/>
                                        <a:ea typeface="Cambria Math"/>
                                      </a:rPr>
                                    </m:ctrlPr>
                                  </m:radPr>
                                  <m:deg/>
                                  <m:e>
                                    <m:r>
                                      <a:rPr lang="en-US" sz="2400" i="1">
                                        <a:solidFill>
                                          <a:srgbClr val="FF3399"/>
                                        </a:solidFill>
                                        <a:latin typeface="Cambria Math"/>
                                        <a:ea typeface="Cambria Math"/>
                                      </a:rPr>
                                      <m:t>2</m:t>
                                    </m:r>
                                    <m:r>
                                      <a:rPr lang="en-US" sz="2400" i="1">
                                        <a:solidFill>
                                          <a:srgbClr val="FF3399"/>
                                        </a:solidFill>
                                        <a:latin typeface="Cambria Math"/>
                                        <a:ea typeface="Cambria Math"/>
                                      </a:rPr>
                                      <m:t>𝜋</m:t>
                                    </m:r>
                                  </m:e>
                                </m:rad>
                              </m:den>
                            </m:f>
                            <m:r>
                              <a:rPr lang="en-US" sz="2400" i="1">
                                <a:solidFill>
                                  <a:srgbClr val="FF3399"/>
                                </a:solidFill>
                                <a:latin typeface="Cambria Math"/>
                              </a:rPr>
                              <m:t>𝑢𝑒</m:t>
                            </m:r>
                          </m:e>
                          <m:sup>
                            <m:r>
                              <a:rPr lang="en-US" sz="2400" i="1">
                                <a:solidFill>
                                  <a:srgbClr val="FF3399"/>
                                </a:solidFill>
                                <a:latin typeface="Cambria Math"/>
                              </a:rPr>
                              <m:t>−</m:t>
                            </m:r>
                            <m:r>
                              <a:rPr lang="en-US" sz="2400" i="1">
                                <a:solidFill>
                                  <a:srgbClr val="FF3399"/>
                                </a:solidFill>
                                <a:latin typeface="Cambria Math"/>
                                <a:ea typeface="Cambria Math"/>
                              </a:rPr>
                              <m:t>𝛽</m:t>
                            </m:r>
                            <m:sSup>
                              <m:sSupPr>
                                <m:ctrlPr>
                                  <a:rPr lang="en-US" sz="2400" i="1">
                                    <a:solidFill>
                                      <a:srgbClr val="FF3399"/>
                                    </a:solidFill>
                                    <a:latin typeface="Cambria Math" panose="02040503050406030204" pitchFamily="18" charset="0"/>
                                    <a:ea typeface="Cambria Math"/>
                                  </a:rPr>
                                </m:ctrlPr>
                              </m:sSupPr>
                              <m:e>
                                <m:r>
                                  <a:rPr lang="en-US" sz="2400" i="1">
                                    <a:solidFill>
                                      <a:srgbClr val="FF3399"/>
                                    </a:solidFill>
                                    <a:latin typeface="Cambria Math"/>
                                    <a:ea typeface="Cambria Math"/>
                                  </a:rPr>
                                  <m:t>𝑢</m:t>
                                </m:r>
                              </m:e>
                              <m:sup>
                                <m:r>
                                  <a:rPr lang="en-US" sz="2400" i="1">
                                    <a:solidFill>
                                      <a:srgbClr val="FF3399"/>
                                    </a:solidFill>
                                    <a:latin typeface="Cambria Math"/>
                                    <a:ea typeface="Cambria Math"/>
                                  </a:rPr>
                                  <m:t>2</m:t>
                                </m:r>
                              </m:sup>
                            </m:sSup>
                          </m:sup>
                        </m:sSup>
                      </m:e>
                    </m:nary>
                    <m:r>
                      <a:rPr lang="en-US" sz="2400" dirty="0">
                        <a:solidFill>
                          <a:srgbClr val="FF3399"/>
                        </a:solidFill>
                        <a:latin typeface="Cambria Math" panose="02040503050406030204" pitchFamily="18" charset="0"/>
                        <a:ea typeface="Cambria Math"/>
                      </a:rPr>
                      <m:t>∙</m:t>
                    </m:r>
                  </m:oMath>
                </a14:m>
                <a:r>
                  <a:rPr lang="en-US" sz="2400" dirty="0">
                    <a:solidFill>
                      <a:srgbClr val="FF3399"/>
                    </a:solidFill>
                  </a:rPr>
                  <a:t> </a:t>
                </a:r>
                <a14:m>
                  <m:oMath xmlns:m="http://schemas.openxmlformats.org/officeDocument/2006/math">
                    <m:r>
                      <a:rPr lang="en-US" sz="2400" i="1">
                        <a:solidFill>
                          <a:srgbClr val="FF3399"/>
                        </a:solidFill>
                        <a:latin typeface="Cambria Math"/>
                      </a:rPr>
                      <m:t>−</m:t>
                    </m:r>
                    <m:f>
                      <m:fPr>
                        <m:ctrlPr>
                          <a:rPr lang="en-US" sz="2400" i="1">
                            <a:solidFill>
                              <a:srgbClr val="FF3399"/>
                            </a:solidFill>
                            <a:latin typeface="Cambria Math" panose="02040503050406030204" pitchFamily="18" charset="0"/>
                          </a:rPr>
                        </m:ctrlPr>
                      </m:fPr>
                      <m:num>
                        <m:r>
                          <a:rPr lang="en-US" sz="2400">
                            <a:solidFill>
                              <a:srgbClr val="FF3399"/>
                            </a:solidFill>
                            <a:latin typeface="Cambria Math"/>
                          </a:rPr>
                          <m:t>1</m:t>
                        </m:r>
                      </m:num>
                      <m:den>
                        <m:f>
                          <m:fPr>
                            <m:ctrlPr>
                              <a:rPr lang="en-US" sz="2400" i="1">
                                <a:solidFill>
                                  <a:srgbClr val="FF3399"/>
                                </a:solidFill>
                                <a:latin typeface="Cambria Math" panose="02040503050406030204" pitchFamily="18" charset="0"/>
                              </a:rPr>
                            </m:ctrlPr>
                          </m:fPr>
                          <m:num>
                            <m:sSub>
                              <m:sSubPr>
                                <m:ctrlPr>
                                  <a:rPr lang="en-US" sz="2400" i="1">
                                    <a:solidFill>
                                      <a:srgbClr val="FF3399"/>
                                    </a:solidFill>
                                    <a:latin typeface="Cambria Math" panose="02040503050406030204" pitchFamily="18" charset="0"/>
                                  </a:rPr>
                                </m:ctrlPr>
                              </m:sSubPr>
                              <m:e>
                                <m:r>
                                  <m:rPr>
                                    <m:sty m:val="p"/>
                                  </m:rPr>
                                  <a:rPr lang="en-US" sz="2400">
                                    <a:solidFill>
                                      <a:srgbClr val="FF3399"/>
                                    </a:solidFill>
                                    <a:latin typeface="Cambria Math"/>
                                    <a:ea typeface="Cambria Math"/>
                                  </a:rPr>
                                  <m:t>ω</m:t>
                                </m:r>
                              </m:e>
                              <m:sub>
                                <m:r>
                                  <m:rPr>
                                    <m:sty m:val="p"/>
                                  </m:rPr>
                                  <a:rPr lang="en-US" sz="2400">
                                    <a:solidFill>
                                      <a:srgbClr val="FF3399"/>
                                    </a:solidFill>
                                    <a:latin typeface="Cambria Math"/>
                                  </a:rPr>
                                  <m:t>r</m:t>
                                </m:r>
                              </m:sub>
                            </m:sSub>
                          </m:num>
                          <m:den>
                            <m:r>
                              <m:rPr>
                                <m:sty m:val="p"/>
                              </m:rPr>
                              <a:rPr lang="en-US" sz="2400">
                                <a:solidFill>
                                  <a:srgbClr val="FF3399"/>
                                </a:solidFill>
                                <a:latin typeface="Cambria Math"/>
                              </a:rPr>
                              <m:t>k</m:t>
                            </m:r>
                          </m:den>
                        </m:f>
                      </m:den>
                    </m:f>
                    <m:r>
                      <a:rPr lang="en-US" sz="2400">
                        <a:solidFill>
                          <a:srgbClr val="FF3399"/>
                        </a:solidFill>
                        <a:latin typeface="Cambria Math"/>
                      </a:rPr>
                      <m:t>[1</m:t>
                    </m:r>
                    <m:r>
                      <a:rPr lang="en-US" sz="2400" b="1">
                        <a:solidFill>
                          <a:srgbClr val="FF3399"/>
                        </a:solidFill>
                        <a:latin typeface="Cambria Math"/>
                      </a:rPr>
                      <m:t>+</m:t>
                    </m:r>
                    <m:f>
                      <m:fPr>
                        <m:ctrlPr>
                          <a:rPr lang="en-US" sz="2400" b="1" i="1">
                            <a:solidFill>
                              <a:srgbClr val="FF3399"/>
                            </a:solidFill>
                            <a:latin typeface="Cambria Math" panose="02040503050406030204" pitchFamily="18" charset="0"/>
                          </a:rPr>
                        </m:ctrlPr>
                      </m:fPr>
                      <m:num>
                        <m:r>
                          <m:rPr>
                            <m:sty m:val="p"/>
                          </m:rPr>
                          <a:rPr lang="en-US" sz="2400">
                            <a:solidFill>
                              <a:srgbClr val="FF3399"/>
                            </a:solidFill>
                            <a:latin typeface="Cambria Math"/>
                          </a:rPr>
                          <m:t>u</m:t>
                        </m:r>
                      </m:num>
                      <m:den>
                        <m:sSub>
                          <m:sSubPr>
                            <m:ctrlPr>
                              <a:rPr lang="en-US" sz="2400" i="1">
                                <a:solidFill>
                                  <a:srgbClr val="FF3399"/>
                                </a:solidFill>
                                <a:latin typeface="Cambria Math" panose="02040503050406030204" pitchFamily="18" charset="0"/>
                              </a:rPr>
                            </m:ctrlPr>
                          </m:sSubPr>
                          <m:e>
                            <m:r>
                              <m:rPr>
                                <m:sty m:val="p"/>
                              </m:rPr>
                              <a:rPr lang="en-US" sz="2400">
                                <a:solidFill>
                                  <a:srgbClr val="FF3399"/>
                                </a:solidFill>
                                <a:latin typeface="Cambria Math"/>
                                <a:ea typeface="Cambria Math"/>
                              </a:rPr>
                              <m:t>ω</m:t>
                            </m:r>
                          </m:e>
                          <m:sub>
                            <m:r>
                              <m:rPr>
                                <m:sty m:val="p"/>
                              </m:rPr>
                              <a:rPr lang="en-US" sz="2400">
                                <a:solidFill>
                                  <a:srgbClr val="FF3399"/>
                                </a:solidFill>
                                <a:latin typeface="Cambria Math"/>
                              </a:rPr>
                              <m:t>r</m:t>
                            </m:r>
                          </m:sub>
                        </m:sSub>
                        <m:r>
                          <a:rPr lang="en-US" sz="2400">
                            <a:solidFill>
                              <a:srgbClr val="FF3399"/>
                            </a:solidFill>
                            <a:latin typeface="Cambria Math"/>
                          </a:rPr>
                          <m:t>/</m:t>
                        </m:r>
                        <m:r>
                          <m:rPr>
                            <m:sty m:val="p"/>
                          </m:rPr>
                          <a:rPr lang="en-US" sz="2400">
                            <a:solidFill>
                              <a:srgbClr val="FF3399"/>
                            </a:solidFill>
                            <a:latin typeface="Cambria Math"/>
                          </a:rPr>
                          <m:t>k</m:t>
                        </m:r>
                      </m:den>
                    </m:f>
                    <m:r>
                      <a:rPr lang="en-US" sz="2400" b="1">
                        <a:solidFill>
                          <a:srgbClr val="FF3399"/>
                        </a:solidFill>
                        <a:latin typeface="Cambria Math"/>
                      </a:rPr>
                      <m:t>+</m:t>
                    </m:r>
                    <m:f>
                      <m:fPr>
                        <m:ctrlPr>
                          <a:rPr lang="en-US" sz="2400" b="1" i="1">
                            <a:solidFill>
                              <a:srgbClr val="FF3399"/>
                            </a:solidFill>
                            <a:latin typeface="Cambria Math" panose="02040503050406030204" pitchFamily="18" charset="0"/>
                          </a:rPr>
                        </m:ctrlPr>
                      </m:fPr>
                      <m:num>
                        <m:sSup>
                          <m:sSupPr>
                            <m:ctrlPr>
                              <a:rPr lang="en-US" sz="2400" i="1">
                                <a:solidFill>
                                  <a:srgbClr val="FF3399"/>
                                </a:solidFill>
                                <a:latin typeface="Cambria Math" panose="02040503050406030204" pitchFamily="18" charset="0"/>
                              </a:rPr>
                            </m:ctrlPr>
                          </m:sSupPr>
                          <m:e>
                            <m:r>
                              <m:rPr>
                                <m:sty m:val="p"/>
                              </m:rPr>
                              <a:rPr lang="en-US" sz="2400">
                                <a:solidFill>
                                  <a:srgbClr val="FF3399"/>
                                </a:solidFill>
                                <a:latin typeface="Cambria Math"/>
                              </a:rPr>
                              <m:t>u</m:t>
                            </m:r>
                          </m:e>
                          <m:sup>
                            <m:r>
                              <a:rPr lang="en-US" sz="2400">
                                <a:solidFill>
                                  <a:srgbClr val="FF3399"/>
                                </a:solidFill>
                                <a:latin typeface="Cambria Math"/>
                              </a:rPr>
                              <m:t>2</m:t>
                            </m:r>
                          </m:sup>
                        </m:sSup>
                      </m:num>
                      <m:den>
                        <m:sSup>
                          <m:sSupPr>
                            <m:ctrlPr>
                              <a:rPr lang="en-US" sz="2400" b="1" i="1">
                                <a:solidFill>
                                  <a:srgbClr val="FF3399"/>
                                </a:solidFill>
                                <a:latin typeface="Cambria Math" panose="02040503050406030204" pitchFamily="18" charset="0"/>
                              </a:rPr>
                            </m:ctrlPr>
                          </m:sSupPr>
                          <m:e>
                            <m:sSub>
                              <m:sSubPr>
                                <m:ctrlPr>
                                  <a:rPr lang="en-US" sz="2400" i="1">
                                    <a:solidFill>
                                      <a:srgbClr val="FF3399"/>
                                    </a:solidFill>
                                    <a:latin typeface="Cambria Math" panose="02040503050406030204" pitchFamily="18" charset="0"/>
                                  </a:rPr>
                                </m:ctrlPr>
                              </m:sSubPr>
                              <m:e>
                                <m:r>
                                  <a:rPr lang="en-US" sz="2400">
                                    <a:solidFill>
                                      <a:srgbClr val="FF3399"/>
                                    </a:solidFill>
                                    <a:latin typeface="Cambria Math"/>
                                  </a:rPr>
                                  <m:t>(</m:t>
                                </m:r>
                                <m:r>
                                  <m:rPr>
                                    <m:sty m:val="p"/>
                                  </m:rPr>
                                  <a:rPr lang="en-US" sz="2400">
                                    <a:solidFill>
                                      <a:srgbClr val="FF3399"/>
                                    </a:solidFill>
                                    <a:latin typeface="Cambria Math"/>
                                    <a:ea typeface="Cambria Math"/>
                                  </a:rPr>
                                  <m:t>ω</m:t>
                                </m:r>
                              </m:e>
                              <m:sub>
                                <m:r>
                                  <m:rPr>
                                    <m:sty m:val="p"/>
                                  </m:rPr>
                                  <a:rPr lang="en-US" sz="2400">
                                    <a:solidFill>
                                      <a:srgbClr val="FF3399"/>
                                    </a:solidFill>
                                    <a:latin typeface="Cambria Math"/>
                                  </a:rPr>
                                  <m:t>r</m:t>
                                </m:r>
                              </m:sub>
                            </m:sSub>
                            <m:r>
                              <a:rPr lang="en-US" sz="2400">
                                <a:solidFill>
                                  <a:srgbClr val="FF3399"/>
                                </a:solidFill>
                                <a:latin typeface="Cambria Math"/>
                              </a:rPr>
                              <m:t>/</m:t>
                            </m:r>
                            <m:r>
                              <m:rPr>
                                <m:sty m:val="p"/>
                              </m:rPr>
                              <a:rPr lang="en-US" sz="2400">
                                <a:solidFill>
                                  <a:srgbClr val="FF3399"/>
                                </a:solidFill>
                                <a:latin typeface="Cambria Math"/>
                              </a:rPr>
                              <m:t>k</m:t>
                            </m:r>
                            <m:r>
                              <a:rPr lang="en-US" sz="2400">
                                <a:solidFill>
                                  <a:srgbClr val="FF3399"/>
                                </a:solidFill>
                                <a:latin typeface="Cambria Math"/>
                              </a:rPr>
                              <m:t>)</m:t>
                            </m:r>
                          </m:e>
                          <m:sup>
                            <m:r>
                              <a:rPr lang="en-US" sz="2400">
                                <a:solidFill>
                                  <a:srgbClr val="FF3399"/>
                                </a:solidFill>
                                <a:latin typeface="Cambria Math"/>
                              </a:rPr>
                              <m:t>2</m:t>
                            </m:r>
                          </m:sup>
                        </m:sSup>
                      </m:den>
                    </m:f>
                    <m:r>
                      <a:rPr lang="en-US" sz="2400" b="1">
                        <a:solidFill>
                          <a:srgbClr val="FF3399"/>
                        </a:solidFill>
                        <a:latin typeface="Cambria Math"/>
                      </a:rPr>
                      <m:t>+</m:t>
                    </m:r>
                    <m:f>
                      <m:fPr>
                        <m:ctrlPr>
                          <a:rPr lang="en-US" sz="2400" b="1" i="1">
                            <a:solidFill>
                              <a:srgbClr val="FF3399"/>
                            </a:solidFill>
                            <a:latin typeface="Cambria Math" panose="02040503050406030204" pitchFamily="18" charset="0"/>
                          </a:rPr>
                        </m:ctrlPr>
                      </m:fPr>
                      <m:num>
                        <m:sSup>
                          <m:sSupPr>
                            <m:ctrlPr>
                              <a:rPr lang="en-US" sz="2400" b="1" i="1">
                                <a:solidFill>
                                  <a:srgbClr val="FF3399"/>
                                </a:solidFill>
                                <a:latin typeface="Cambria Math" panose="02040503050406030204" pitchFamily="18" charset="0"/>
                              </a:rPr>
                            </m:ctrlPr>
                          </m:sSupPr>
                          <m:e>
                            <m:r>
                              <m:rPr>
                                <m:sty m:val="p"/>
                              </m:rPr>
                              <a:rPr lang="en-US" sz="2400">
                                <a:solidFill>
                                  <a:srgbClr val="FF3399"/>
                                </a:solidFill>
                                <a:latin typeface="Cambria Math"/>
                              </a:rPr>
                              <m:t>u</m:t>
                            </m:r>
                          </m:e>
                          <m:sup>
                            <m:r>
                              <a:rPr lang="en-US" sz="2400">
                                <a:solidFill>
                                  <a:srgbClr val="FF3399"/>
                                </a:solidFill>
                                <a:latin typeface="Cambria Math"/>
                              </a:rPr>
                              <m:t>3</m:t>
                            </m:r>
                          </m:sup>
                        </m:sSup>
                      </m:num>
                      <m:den>
                        <m:sSup>
                          <m:sSupPr>
                            <m:ctrlPr>
                              <a:rPr lang="en-US" sz="2400" i="1">
                                <a:solidFill>
                                  <a:srgbClr val="FF3399"/>
                                </a:solidFill>
                                <a:latin typeface="Cambria Math" panose="02040503050406030204" pitchFamily="18" charset="0"/>
                              </a:rPr>
                            </m:ctrlPr>
                          </m:sSupPr>
                          <m:e>
                            <m:sSub>
                              <m:sSubPr>
                                <m:ctrlPr>
                                  <a:rPr lang="en-US" sz="2400" i="1">
                                    <a:solidFill>
                                      <a:srgbClr val="FF3399"/>
                                    </a:solidFill>
                                    <a:latin typeface="Cambria Math" panose="02040503050406030204" pitchFamily="18" charset="0"/>
                                  </a:rPr>
                                </m:ctrlPr>
                              </m:sSubPr>
                              <m:e>
                                <m:r>
                                  <a:rPr lang="en-US" sz="2400">
                                    <a:solidFill>
                                      <a:srgbClr val="FF3399"/>
                                    </a:solidFill>
                                    <a:latin typeface="Cambria Math"/>
                                  </a:rPr>
                                  <m:t>(</m:t>
                                </m:r>
                                <m:r>
                                  <m:rPr>
                                    <m:sty m:val="p"/>
                                  </m:rPr>
                                  <a:rPr lang="en-US" sz="2400">
                                    <a:solidFill>
                                      <a:srgbClr val="FF3399"/>
                                    </a:solidFill>
                                    <a:latin typeface="Cambria Math"/>
                                    <a:ea typeface="Cambria Math"/>
                                  </a:rPr>
                                  <m:t>ω</m:t>
                                </m:r>
                              </m:e>
                              <m:sub>
                                <m:r>
                                  <m:rPr>
                                    <m:sty m:val="p"/>
                                  </m:rPr>
                                  <a:rPr lang="en-US" sz="2400">
                                    <a:solidFill>
                                      <a:srgbClr val="FF3399"/>
                                    </a:solidFill>
                                    <a:latin typeface="Cambria Math"/>
                                  </a:rPr>
                                  <m:t>r</m:t>
                                </m:r>
                              </m:sub>
                            </m:sSub>
                            <m:r>
                              <a:rPr lang="en-US" sz="2400">
                                <a:solidFill>
                                  <a:srgbClr val="FF3399"/>
                                </a:solidFill>
                                <a:latin typeface="Cambria Math"/>
                              </a:rPr>
                              <m:t>/</m:t>
                            </m:r>
                            <m:r>
                              <m:rPr>
                                <m:sty m:val="p"/>
                              </m:rPr>
                              <a:rPr lang="en-US" sz="2400">
                                <a:solidFill>
                                  <a:srgbClr val="FF3399"/>
                                </a:solidFill>
                                <a:latin typeface="Cambria Math"/>
                              </a:rPr>
                              <m:t>k</m:t>
                            </m:r>
                            <m:r>
                              <a:rPr lang="en-US" sz="2400">
                                <a:solidFill>
                                  <a:srgbClr val="FF3399"/>
                                </a:solidFill>
                                <a:latin typeface="Cambria Math"/>
                              </a:rPr>
                              <m:t>)</m:t>
                            </m:r>
                          </m:e>
                          <m:sup>
                            <m:r>
                              <a:rPr lang="en-US" sz="2400" b="1">
                                <a:solidFill>
                                  <a:srgbClr val="FF3399"/>
                                </a:solidFill>
                                <a:latin typeface="Cambria Math"/>
                              </a:rPr>
                              <m:t>𝟑</m:t>
                            </m:r>
                          </m:sup>
                        </m:sSup>
                      </m:den>
                    </m:f>
                  </m:oMath>
                </a14:m>
                <a:r>
                  <a:rPr lang="en-US" sz="2400" dirty="0">
                    <a:solidFill>
                      <a:srgbClr val="FF3399"/>
                    </a:solidFill>
                  </a:rPr>
                  <a:t> </a:t>
                </a:r>
                <a:r>
                  <a:rPr lang="en-US" sz="2400" dirty="0" smtClean="0">
                    <a:solidFill>
                      <a:srgbClr val="FF3399"/>
                    </a:solidFill>
                  </a:rPr>
                  <a:t>+….]d</a:t>
                </a:r>
                <a14:m>
                  <m:oMath xmlns:m="http://schemas.openxmlformats.org/officeDocument/2006/math">
                    <m:sSub>
                      <m:sSubPr>
                        <m:ctrlPr>
                          <a:rPr lang="en-US" sz="2400" i="1" smtClean="0">
                            <a:solidFill>
                              <a:srgbClr val="FF3399"/>
                            </a:solidFill>
                            <a:latin typeface="Cambria Math" panose="02040503050406030204" pitchFamily="18" charset="0"/>
                          </a:rPr>
                        </m:ctrlPr>
                      </m:sSubPr>
                      <m:e>
                        <m:r>
                          <a:rPr lang="en-US" sz="2400" b="0" i="1" smtClean="0">
                            <a:solidFill>
                              <a:srgbClr val="FF3399"/>
                            </a:solidFill>
                            <a:latin typeface="Cambria Math" panose="02040503050406030204" pitchFamily="18" charset="0"/>
                          </a:rPr>
                          <m:t>𝑉</m:t>
                        </m:r>
                      </m:e>
                      <m:sub>
                        <m:r>
                          <a:rPr lang="en-US" sz="2400" b="0" i="1" smtClean="0">
                            <a:solidFill>
                              <a:srgbClr val="FF3399"/>
                            </a:solidFill>
                            <a:latin typeface="Cambria Math"/>
                          </a:rPr>
                          <m:t>𝑥</m:t>
                        </m:r>
                      </m:sub>
                    </m:sSub>
                  </m:oMath>
                </a14:m>
                <a:r>
                  <a:rPr lang="en-US" sz="2400" dirty="0" smtClean="0">
                    <a:solidFill>
                      <a:srgbClr val="FF3399"/>
                    </a:solidFill>
                  </a:rPr>
                  <a:t> =  0</a:t>
                </a:r>
                <a:endParaRPr lang="en-US" sz="2400" dirty="0">
                  <a:solidFill>
                    <a:srgbClr val="FF3399"/>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152659" y="4355278"/>
                <a:ext cx="10380372" cy="855747"/>
              </a:xfrm>
              <a:prstGeom prst="rect">
                <a:avLst/>
              </a:prstGeom>
              <a:blipFill rotWithShape="0">
                <a:blip r:embed="rId7"/>
                <a:stretch>
                  <a:fillRect r="-6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152659" y="5357611"/>
                <a:ext cx="10708783" cy="857542"/>
              </a:xfrm>
              <a:prstGeom prst="rect">
                <a:avLst/>
              </a:prstGeom>
              <a:noFill/>
            </p:spPr>
            <p:txBody>
              <a:bodyPr wrap="square" rtlCol="0">
                <a:spAutoFit/>
              </a:bodyPr>
              <a:lstStyle/>
              <a:p>
                <a:r>
                  <a:rPr lang="en-US" sz="2400" dirty="0" smtClean="0">
                    <a:solidFill>
                      <a:schemeClr val="accent6"/>
                    </a:solidFill>
                  </a:rPr>
                  <a:t>1 </a:t>
                </a:r>
                <a14:m>
                  <m:oMath xmlns:m="http://schemas.openxmlformats.org/officeDocument/2006/math">
                    <m:r>
                      <a:rPr lang="en-US" sz="2400" i="1" smtClean="0">
                        <a:solidFill>
                          <a:schemeClr val="accent6"/>
                        </a:solidFill>
                        <a:latin typeface="Cambria Math"/>
                        <a:ea typeface="Cambria Math"/>
                      </a:rPr>
                      <m:t>−</m:t>
                    </m:r>
                    <m:f>
                      <m:fPr>
                        <m:ctrlPr>
                          <a:rPr lang="en-US" sz="2400" i="1" smtClean="0">
                            <a:solidFill>
                              <a:schemeClr val="accent6"/>
                            </a:solidFill>
                            <a:latin typeface="Cambria Math" panose="02040503050406030204" pitchFamily="18" charset="0"/>
                          </a:rPr>
                        </m:ctrlPr>
                      </m:fPr>
                      <m:num>
                        <m:sSubSup>
                          <m:sSubSupPr>
                            <m:ctrlPr>
                              <a:rPr lang="en-US" sz="2400" i="1">
                                <a:solidFill>
                                  <a:schemeClr val="accent6"/>
                                </a:solidFill>
                                <a:latin typeface="Cambria Math" panose="02040503050406030204" pitchFamily="18" charset="0"/>
                              </a:rPr>
                            </m:ctrlPr>
                          </m:sSubSupPr>
                          <m:e>
                            <m:r>
                              <a:rPr lang="en-US" sz="2400" i="1">
                                <a:solidFill>
                                  <a:schemeClr val="accent6"/>
                                </a:solidFill>
                                <a:latin typeface="Cambria Math" panose="02040503050406030204" pitchFamily="18" charset="0"/>
                                <a:ea typeface="Cambria Math" panose="02040503050406030204" pitchFamily="18" charset="0"/>
                              </a:rPr>
                              <m:t>𝜔</m:t>
                            </m:r>
                          </m:e>
                          <m:sub>
                            <m:r>
                              <a:rPr lang="en-US" sz="2400" i="1">
                                <a:solidFill>
                                  <a:schemeClr val="accent6"/>
                                </a:solidFill>
                                <a:latin typeface="Cambria Math" panose="02040503050406030204" pitchFamily="18" charset="0"/>
                              </a:rPr>
                              <m:t>𝑝𝑒</m:t>
                            </m:r>
                          </m:sub>
                          <m:sup>
                            <m:r>
                              <a:rPr lang="en-US" sz="2400" i="1">
                                <a:solidFill>
                                  <a:schemeClr val="accent6"/>
                                </a:solidFill>
                                <a:latin typeface="Cambria Math" panose="02040503050406030204" pitchFamily="18" charset="0"/>
                              </a:rPr>
                              <m:t>2</m:t>
                            </m:r>
                          </m:sup>
                        </m:sSubSup>
                      </m:num>
                      <m:den>
                        <m:sSup>
                          <m:sSupPr>
                            <m:ctrlPr>
                              <a:rPr lang="en-US" sz="2400" i="1">
                                <a:solidFill>
                                  <a:schemeClr val="accent6"/>
                                </a:solidFill>
                                <a:latin typeface="Cambria Math" panose="02040503050406030204" pitchFamily="18" charset="0"/>
                              </a:rPr>
                            </m:ctrlPr>
                          </m:sSupPr>
                          <m:e>
                            <m:r>
                              <a:rPr lang="en-US" sz="2400" i="1">
                                <a:solidFill>
                                  <a:schemeClr val="accent6"/>
                                </a:solidFill>
                                <a:latin typeface="Cambria Math"/>
                              </a:rPr>
                              <m:t>𝑘</m:t>
                            </m:r>
                          </m:e>
                          <m:sup>
                            <m:r>
                              <a:rPr lang="en-US" sz="2400" i="1">
                                <a:solidFill>
                                  <a:schemeClr val="accent6"/>
                                </a:solidFill>
                                <a:latin typeface="Cambria Math"/>
                              </a:rPr>
                              <m:t>2</m:t>
                            </m:r>
                          </m:sup>
                        </m:sSup>
                      </m:den>
                    </m:f>
                    <m:sSup>
                      <m:sSupPr>
                        <m:ctrlPr>
                          <a:rPr lang="en-US" sz="2400" i="1">
                            <a:solidFill>
                              <a:schemeClr val="accent6"/>
                            </a:solidFill>
                            <a:latin typeface="Cambria Math" panose="02040503050406030204" pitchFamily="18" charset="0"/>
                          </a:rPr>
                        </m:ctrlPr>
                      </m:sSupPr>
                      <m:e>
                        <m:d>
                          <m:dPr>
                            <m:ctrlPr>
                              <a:rPr lang="en-US" sz="2400" i="1">
                                <a:solidFill>
                                  <a:schemeClr val="accent6"/>
                                </a:solidFill>
                                <a:latin typeface="Cambria Math" panose="02040503050406030204" pitchFamily="18" charset="0"/>
                              </a:rPr>
                            </m:ctrlPr>
                          </m:dPr>
                          <m:e>
                            <m:f>
                              <m:fPr>
                                <m:ctrlPr>
                                  <a:rPr lang="en-US" sz="2400" i="1">
                                    <a:solidFill>
                                      <a:schemeClr val="accent6"/>
                                    </a:solidFill>
                                    <a:latin typeface="Cambria Math" panose="02040503050406030204" pitchFamily="18" charset="0"/>
                                  </a:rPr>
                                </m:ctrlPr>
                              </m:fPr>
                              <m:num>
                                <m:r>
                                  <a:rPr lang="en-US" sz="2400" i="1">
                                    <a:solidFill>
                                      <a:schemeClr val="accent6"/>
                                    </a:solidFill>
                                    <a:latin typeface="Cambria Math"/>
                                  </a:rPr>
                                  <m:t>𝑚</m:t>
                                </m:r>
                              </m:num>
                              <m:den>
                                <m:r>
                                  <a:rPr lang="en-US" sz="2400" i="1">
                                    <a:solidFill>
                                      <a:schemeClr val="accent6"/>
                                    </a:solidFill>
                                    <a:latin typeface="Cambria Math"/>
                                    <a:ea typeface="Cambria Math"/>
                                  </a:rPr>
                                  <m:t>𝑘</m:t>
                                </m:r>
                                <m:sSub>
                                  <m:sSubPr>
                                    <m:ctrlPr>
                                      <a:rPr lang="en-US" sz="2400" i="1">
                                        <a:solidFill>
                                          <a:schemeClr val="accent6"/>
                                        </a:solidFill>
                                        <a:latin typeface="Cambria Math" panose="02040503050406030204" pitchFamily="18" charset="0"/>
                                        <a:ea typeface="Cambria Math"/>
                                      </a:rPr>
                                    </m:ctrlPr>
                                  </m:sSubPr>
                                  <m:e>
                                    <m:r>
                                      <a:rPr lang="en-US" sz="2400" i="1">
                                        <a:solidFill>
                                          <a:schemeClr val="accent6"/>
                                        </a:solidFill>
                                        <a:latin typeface="Cambria Math"/>
                                        <a:ea typeface="Cambria Math"/>
                                      </a:rPr>
                                      <m:t>𝑇</m:t>
                                    </m:r>
                                  </m:e>
                                  <m:sub>
                                    <m:r>
                                      <a:rPr lang="en-US" sz="2400" i="1">
                                        <a:solidFill>
                                          <a:schemeClr val="accent6"/>
                                        </a:solidFill>
                                        <a:latin typeface="Cambria Math"/>
                                        <a:ea typeface="Cambria Math"/>
                                      </a:rPr>
                                      <m:t>𝑒</m:t>
                                    </m:r>
                                  </m:sub>
                                </m:sSub>
                              </m:den>
                            </m:f>
                          </m:e>
                        </m:d>
                      </m:e>
                      <m:sup>
                        <m:f>
                          <m:fPr>
                            <m:ctrlPr>
                              <a:rPr lang="en-US" sz="2400" i="1">
                                <a:solidFill>
                                  <a:schemeClr val="accent6"/>
                                </a:solidFill>
                                <a:latin typeface="Cambria Math" panose="02040503050406030204" pitchFamily="18" charset="0"/>
                              </a:rPr>
                            </m:ctrlPr>
                          </m:fPr>
                          <m:num>
                            <m:r>
                              <a:rPr lang="en-US" sz="2400" i="1">
                                <a:solidFill>
                                  <a:schemeClr val="accent6"/>
                                </a:solidFill>
                                <a:latin typeface="Cambria Math"/>
                              </a:rPr>
                              <m:t>3</m:t>
                            </m:r>
                          </m:num>
                          <m:den>
                            <m:r>
                              <a:rPr lang="en-US" sz="2400" i="1">
                                <a:solidFill>
                                  <a:schemeClr val="accent6"/>
                                </a:solidFill>
                                <a:latin typeface="Cambria Math"/>
                              </a:rPr>
                              <m:t>2</m:t>
                            </m:r>
                          </m:den>
                        </m:f>
                      </m:sup>
                    </m:sSup>
                    <m:f>
                      <m:fPr>
                        <m:ctrlPr>
                          <a:rPr lang="en-US" sz="2400" i="1">
                            <a:solidFill>
                              <a:schemeClr val="accent6"/>
                            </a:solidFill>
                            <a:latin typeface="Cambria Math" panose="02040503050406030204" pitchFamily="18" charset="0"/>
                          </a:rPr>
                        </m:ctrlPr>
                      </m:fPr>
                      <m:num>
                        <m:r>
                          <a:rPr lang="en-US" sz="2400" i="1">
                            <a:solidFill>
                              <a:schemeClr val="accent6"/>
                            </a:solidFill>
                            <a:latin typeface="Cambria Math"/>
                          </a:rPr>
                          <m:t>1</m:t>
                        </m:r>
                      </m:num>
                      <m:den>
                        <m:rad>
                          <m:radPr>
                            <m:degHide m:val="on"/>
                            <m:ctrlPr>
                              <a:rPr lang="en-US" sz="2400" i="1">
                                <a:solidFill>
                                  <a:schemeClr val="accent6"/>
                                </a:solidFill>
                                <a:latin typeface="Cambria Math" panose="02040503050406030204" pitchFamily="18" charset="0"/>
                              </a:rPr>
                            </m:ctrlPr>
                          </m:radPr>
                          <m:deg/>
                          <m:e>
                            <m:r>
                              <a:rPr lang="en-US" sz="2400" i="1">
                                <a:solidFill>
                                  <a:schemeClr val="accent6"/>
                                </a:solidFill>
                                <a:latin typeface="Cambria Math"/>
                              </a:rPr>
                              <m:t>2</m:t>
                            </m:r>
                            <m:r>
                              <a:rPr lang="en-US" sz="2400" i="1">
                                <a:solidFill>
                                  <a:schemeClr val="accent6"/>
                                </a:solidFill>
                                <a:latin typeface="Cambria Math"/>
                                <a:ea typeface="Cambria Math"/>
                              </a:rPr>
                              <m:t>𝜋</m:t>
                            </m:r>
                          </m:e>
                        </m:rad>
                      </m:den>
                    </m:f>
                    <m:nary>
                      <m:naryPr>
                        <m:limLoc m:val="undOvr"/>
                        <m:subHide m:val="on"/>
                        <m:supHide m:val="on"/>
                        <m:ctrlPr>
                          <a:rPr lang="en-US" sz="2400" b="1" i="1" smtClean="0">
                            <a:solidFill>
                              <a:schemeClr val="accent6"/>
                            </a:solidFill>
                            <a:latin typeface="Cambria Math" panose="02040503050406030204" pitchFamily="18" charset="0"/>
                          </a:rPr>
                        </m:ctrlPr>
                      </m:naryPr>
                      <m:sub/>
                      <m:sup/>
                      <m:e>
                        <m:r>
                          <a:rPr lang="en-US" sz="2400" b="1" i="1">
                            <a:solidFill>
                              <a:schemeClr val="accent6"/>
                            </a:solidFill>
                            <a:latin typeface="Cambria Math"/>
                          </a:rPr>
                          <m:t>[</m:t>
                        </m:r>
                        <m:f>
                          <m:fPr>
                            <m:ctrlPr>
                              <a:rPr lang="en-US" sz="2400" b="1" i="1">
                                <a:solidFill>
                                  <a:schemeClr val="accent6"/>
                                </a:solidFill>
                                <a:latin typeface="Cambria Math" panose="02040503050406030204" pitchFamily="18" charset="0"/>
                              </a:rPr>
                            </m:ctrlPr>
                          </m:fPr>
                          <m:num>
                            <m:r>
                              <a:rPr lang="en-US" sz="2400" b="1" i="1">
                                <a:solidFill>
                                  <a:schemeClr val="accent6"/>
                                </a:solidFill>
                                <a:latin typeface="Cambria Math"/>
                              </a:rPr>
                              <m:t>𝒖</m:t>
                            </m:r>
                          </m:num>
                          <m:den>
                            <m:sSub>
                              <m:sSubPr>
                                <m:ctrlPr>
                                  <a:rPr lang="en-US" sz="2400" b="1" i="1">
                                    <a:solidFill>
                                      <a:schemeClr val="accent6"/>
                                    </a:solidFill>
                                    <a:latin typeface="Cambria Math" panose="02040503050406030204" pitchFamily="18" charset="0"/>
                                  </a:rPr>
                                </m:ctrlPr>
                              </m:sSubPr>
                              <m:e>
                                <m:r>
                                  <a:rPr lang="en-US" sz="2400" b="1" i="1">
                                    <a:solidFill>
                                      <a:schemeClr val="accent6"/>
                                    </a:solidFill>
                                    <a:latin typeface="Cambria Math"/>
                                    <a:ea typeface="Cambria Math"/>
                                  </a:rPr>
                                  <m:t>𝝎</m:t>
                                </m:r>
                              </m:e>
                              <m:sub>
                                <m:r>
                                  <a:rPr lang="en-US" sz="2400" b="1" i="1">
                                    <a:solidFill>
                                      <a:schemeClr val="accent6"/>
                                    </a:solidFill>
                                    <a:latin typeface="Cambria Math"/>
                                  </a:rPr>
                                  <m:t>𝒓</m:t>
                                </m:r>
                              </m:sub>
                            </m:sSub>
                            <m:r>
                              <a:rPr lang="en-US" sz="2400" b="1">
                                <a:solidFill>
                                  <a:schemeClr val="accent6"/>
                                </a:solidFill>
                                <a:latin typeface="Cambria Math"/>
                              </a:rPr>
                              <m:t>/</m:t>
                            </m:r>
                            <m:r>
                              <a:rPr lang="en-US" sz="2400" b="1" i="1">
                                <a:solidFill>
                                  <a:schemeClr val="accent6"/>
                                </a:solidFill>
                                <a:latin typeface="Cambria Math"/>
                              </a:rPr>
                              <m:t>𝒌</m:t>
                            </m:r>
                          </m:den>
                        </m:f>
                        <m:r>
                          <a:rPr lang="en-US" sz="2400" b="1">
                            <a:solidFill>
                              <a:schemeClr val="accent6"/>
                            </a:solidFill>
                            <a:latin typeface="Cambria Math"/>
                          </a:rPr>
                          <m:t>+</m:t>
                        </m:r>
                        <m:f>
                          <m:fPr>
                            <m:ctrlPr>
                              <a:rPr lang="en-US" sz="2400" b="1" i="1">
                                <a:solidFill>
                                  <a:schemeClr val="accent6"/>
                                </a:solidFill>
                                <a:latin typeface="Cambria Math" panose="02040503050406030204" pitchFamily="18" charset="0"/>
                              </a:rPr>
                            </m:ctrlPr>
                          </m:fPr>
                          <m:num>
                            <m:sSup>
                              <m:sSupPr>
                                <m:ctrlPr>
                                  <a:rPr lang="en-US" sz="2400" b="1" i="1">
                                    <a:solidFill>
                                      <a:schemeClr val="accent6"/>
                                    </a:solidFill>
                                    <a:latin typeface="Cambria Math" panose="02040503050406030204" pitchFamily="18" charset="0"/>
                                  </a:rPr>
                                </m:ctrlPr>
                              </m:sSupPr>
                              <m:e>
                                <m:r>
                                  <a:rPr lang="en-US" sz="2400" b="1" i="1">
                                    <a:solidFill>
                                      <a:schemeClr val="accent6"/>
                                    </a:solidFill>
                                    <a:latin typeface="Cambria Math"/>
                                  </a:rPr>
                                  <m:t>𝒖</m:t>
                                </m:r>
                              </m:e>
                              <m:sup>
                                <m:r>
                                  <a:rPr lang="en-US" sz="2400" b="1" i="1">
                                    <a:solidFill>
                                      <a:schemeClr val="accent6"/>
                                    </a:solidFill>
                                    <a:latin typeface="Cambria Math"/>
                                  </a:rPr>
                                  <m:t>𝟐</m:t>
                                </m:r>
                              </m:sup>
                            </m:sSup>
                          </m:num>
                          <m:den>
                            <m:sSup>
                              <m:sSupPr>
                                <m:ctrlPr>
                                  <a:rPr lang="en-US" sz="2400" b="1" i="1">
                                    <a:solidFill>
                                      <a:schemeClr val="accent6"/>
                                    </a:solidFill>
                                    <a:latin typeface="Cambria Math" panose="02040503050406030204" pitchFamily="18" charset="0"/>
                                  </a:rPr>
                                </m:ctrlPr>
                              </m:sSupPr>
                              <m:e>
                                <m:sSub>
                                  <m:sSubPr>
                                    <m:ctrlPr>
                                      <a:rPr lang="en-US" sz="2400" b="1" i="1">
                                        <a:solidFill>
                                          <a:schemeClr val="accent6"/>
                                        </a:solidFill>
                                        <a:latin typeface="Cambria Math" panose="02040503050406030204" pitchFamily="18" charset="0"/>
                                      </a:rPr>
                                    </m:ctrlPr>
                                  </m:sSubPr>
                                  <m:e>
                                    <m:r>
                                      <a:rPr lang="en-US" sz="2400" b="1">
                                        <a:solidFill>
                                          <a:schemeClr val="accent6"/>
                                        </a:solidFill>
                                        <a:latin typeface="Cambria Math"/>
                                      </a:rPr>
                                      <m:t>(</m:t>
                                    </m:r>
                                    <m:r>
                                      <a:rPr lang="en-US" sz="2400" b="1" i="1">
                                        <a:solidFill>
                                          <a:schemeClr val="accent6"/>
                                        </a:solidFill>
                                        <a:latin typeface="Cambria Math"/>
                                        <a:ea typeface="Cambria Math"/>
                                      </a:rPr>
                                      <m:t>𝝎</m:t>
                                    </m:r>
                                  </m:e>
                                  <m:sub>
                                    <m:r>
                                      <a:rPr lang="en-US" sz="2400" b="1" i="1">
                                        <a:solidFill>
                                          <a:schemeClr val="accent6"/>
                                        </a:solidFill>
                                        <a:latin typeface="Cambria Math"/>
                                      </a:rPr>
                                      <m:t>𝒓</m:t>
                                    </m:r>
                                  </m:sub>
                                </m:sSub>
                                <m:r>
                                  <a:rPr lang="en-US" sz="2400" b="1">
                                    <a:solidFill>
                                      <a:schemeClr val="accent6"/>
                                    </a:solidFill>
                                    <a:latin typeface="Cambria Math"/>
                                  </a:rPr>
                                  <m:t>/</m:t>
                                </m:r>
                                <m:r>
                                  <a:rPr lang="en-US" sz="2400" b="1" i="1">
                                    <a:solidFill>
                                      <a:schemeClr val="accent6"/>
                                    </a:solidFill>
                                    <a:latin typeface="Cambria Math"/>
                                  </a:rPr>
                                  <m:t>𝐤</m:t>
                                </m:r>
                                <m:r>
                                  <a:rPr lang="en-US" sz="2400" b="1">
                                    <a:solidFill>
                                      <a:schemeClr val="accent6"/>
                                    </a:solidFill>
                                    <a:latin typeface="Cambria Math"/>
                                  </a:rPr>
                                  <m:t>)</m:t>
                                </m:r>
                              </m:e>
                              <m:sup>
                                <m:r>
                                  <a:rPr lang="en-US" sz="2400" b="1" i="1">
                                    <a:solidFill>
                                      <a:schemeClr val="accent6"/>
                                    </a:solidFill>
                                    <a:latin typeface="Cambria Math"/>
                                  </a:rPr>
                                  <m:t>𝟐</m:t>
                                </m:r>
                              </m:sup>
                            </m:sSup>
                          </m:den>
                        </m:f>
                        <m:r>
                          <a:rPr lang="en-US" sz="2400" b="1">
                            <a:solidFill>
                              <a:schemeClr val="accent6"/>
                            </a:solidFill>
                            <a:latin typeface="Cambria Math"/>
                          </a:rPr>
                          <m:t>+</m:t>
                        </m:r>
                        <m:f>
                          <m:fPr>
                            <m:ctrlPr>
                              <a:rPr lang="en-US" sz="2400" b="1" i="1">
                                <a:solidFill>
                                  <a:schemeClr val="accent6"/>
                                </a:solidFill>
                                <a:latin typeface="Cambria Math" panose="02040503050406030204" pitchFamily="18" charset="0"/>
                              </a:rPr>
                            </m:ctrlPr>
                          </m:fPr>
                          <m:num>
                            <m:sSup>
                              <m:sSupPr>
                                <m:ctrlPr>
                                  <a:rPr lang="en-US" sz="2400" b="1" i="1">
                                    <a:solidFill>
                                      <a:schemeClr val="accent6"/>
                                    </a:solidFill>
                                    <a:latin typeface="Cambria Math" panose="02040503050406030204" pitchFamily="18" charset="0"/>
                                  </a:rPr>
                                </m:ctrlPr>
                              </m:sSupPr>
                              <m:e>
                                <m:r>
                                  <a:rPr lang="en-US" sz="2400" b="1" i="1">
                                    <a:solidFill>
                                      <a:schemeClr val="accent6"/>
                                    </a:solidFill>
                                    <a:latin typeface="Cambria Math"/>
                                  </a:rPr>
                                  <m:t>𝒖</m:t>
                                </m:r>
                              </m:e>
                              <m:sup>
                                <m:r>
                                  <a:rPr lang="en-US" sz="2400" b="1" i="1">
                                    <a:solidFill>
                                      <a:schemeClr val="accent6"/>
                                    </a:solidFill>
                                    <a:latin typeface="Cambria Math"/>
                                  </a:rPr>
                                  <m:t>𝟑</m:t>
                                </m:r>
                              </m:sup>
                            </m:sSup>
                          </m:num>
                          <m:den>
                            <m:sSup>
                              <m:sSupPr>
                                <m:ctrlPr>
                                  <a:rPr lang="en-US" sz="2400" b="1" i="1">
                                    <a:solidFill>
                                      <a:schemeClr val="accent6"/>
                                    </a:solidFill>
                                    <a:latin typeface="Cambria Math" panose="02040503050406030204" pitchFamily="18" charset="0"/>
                                  </a:rPr>
                                </m:ctrlPr>
                              </m:sSupPr>
                              <m:e>
                                <m:sSub>
                                  <m:sSubPr>
                                    <m:ctrlPr>
                                      <a:rPr lang="en-US" sz="2400" b="1" i="1">
                                        <a:solidFill>
                                          <a:schemeClr val="accent6"/>
                                        </a:solidFill>
                                        <a:latin typeface="Cambria Math" panose="02040503050406030204" pitchFamily="18" charset="0"/>
                                      </a:rPr>
                                    </m:ctrlPr>
                                  </m:sSubPr>
                                  <m:e>
                                    <m:r>
                                      <a:rPr lang="en-US" sz="2400" b="1">
                                        <a:solidFill>
                                          <a:schemeClr val="accent6"/>
                                        </a:solidFill>
                                        <a:latin typeface="Cambria Math"/>
                                      </a:rPr>
                                      <m:t>(</m:t>
                                    </m:r>
                                    <m:r>
                                      <a:rPr lang="en-US" sz="2400" b="1" i="1">
                                        <a:solidFill>
                                          <a:schemeClr val="accent6"/>
                                        </a:solidFill>
                                        <a:latin typeface="Cambria Math"/>
                                        <a:ea typeface="Cambria Math"/>
                                      </a:rPr>
                                      <m:t>𝝎</m:t>
                                    </m:r>
                                  </m:e>
                                  <m:sub>
                                    <m:r>
                                      <a:rPr lang="en-US" sz="2400" b="1" i="1">
                                        <a:solidFill>
                                          <a:schemeClr val="accent6"/>
                                        </a:solidFill>
                                        <a:latin typeface="Cambria Math"/>
                                      </a:rPr>
                                      <m:t>𝒓</m:t>
                                    </m:r>
                                  </m:sub>
                                </m:sSub>
                                <m:r>
                                  <a:rPr lang="en-US" sz="2400" b="1">
                                    <a:solidFill>
                                      <a:schemeClr val="accent6"/>
                                    </a:solidFill>
                                    <a:latin typeface="Cambria Math"/>
                                  </a:rPr>
                                  <m:t>/</m:t>
                                </m:r>
                                <m:r>
                                  <a:rPr lang="en-US" sz="2400" b="1" i="1">
                                    <a:solidFill>
                                      <a:schemeClr val="accent6"/>
                                    </a:solidFill>
                                    <a:latin typeface="Cambria Math"/>
                                  </a:rPr>
                                  <m:t>𝐤</m:t>
                                </m:r>
                                <m:r>
                                  <a:rPr lang="en-US" sz="2400" b="1">
                                    <a:solidFill>
                                      <a:schemeClr val="accent6"/>
                                    </a:solidFill>
                                    <a:latin typeface="Cambria Math"/>
                                  </a:rPr>
                                  <m:t>)</m:t>
                                </m:r>
                              </m:e>
                              <m:sup>
                                <m:r>
                                  <a:rPr lang="en-US" sz="2400" b="1">
                                    <a:solidFill>
                                      <a:schemeClr val="accent6"/>
                                    </a:solidFill>
                                    <a:latin typeface="Cambria Math"/>
                                  </a:rPr>
                                  <m:t>𝟑</m:t>
                                </m:r>
                              </m:sup>
                            </m:sSup>
                          </m:den>
                        </m:f>
                        <m:r>
                          <m:rPr>
                            <m:nor/>
                          </m:rPr>
                          <a:rPr lang="en-US" sz="2400" b="1" dirty="0">
                            <a:solidFill>
                              <a:schemeClr val="accent6"/>
                            </a:solidFill>
                          </a:rPr>
                          <m:t> +</m:t>
                        </m:r>
                        <m:f>
                          <m:fPr>
                            <m:ctrlPr>
                              <a:rPr lang="en-US" sz="2400" b="1" i="1">
                                <a:solidFill>
                                  <a:schemeClr val="accent6"/>
                                </a:solidFill>
                                <a:latin typeface="Cambria Math" panose="02040503050406030204" pitchFamily="18" charset="0"/>
                              </a:rPr>
                            </m:ctrlPr>
                          </m:fPr>
                          <m:num>
                            <m:sSup>
                              <m:sSupPr>
                                <m:ctrlPr>
                                  <a:rPr lang="en-US" sz="2400" b="1" i="1">
                                    <a:solidFill>
                                      <a:schemeClr val="accent6"/>
                                    </a:solidFill>
                                    <a:latin typeface="Cambria Math" panose="02040503050406030204" pitchFamily="18" charset="0"/>
                                  </a:rPr>
                                </m:ctrlPr>
                              </m:sSupPr>
                              <m:e>
                                <m:r>
                                  <a:rPr lang="en-US" sz="2400" b="1" i="1">
                                    <a:solidFill>
                                      <a:schemeClr val="accent6"/>
                                    </a:solidFill>
                                    <a:latin typeface="Cambria Math"/>
                                  </a:rPr>
                                  <m:t>𝒖</m:t>
                                </m:r>
                              </m:e>
                              <m:sup>
                                <m:r>
                                  <a:rPr lang="en-US" sz="2400" b="1" i="1" smtClean="0">
                                    <a:solidFill>
                                      <a:schemeClr val="accent6"/>
                                    </a:solidFill>
                                    <a:latin typeface="Cambria Math"/>
                                  </a:rPr>
                                  <m:t>𝟒</m:t>
                                </m:r>
                              </m:sup>
                            </m:sSup>
                          </m:num>
                          <m:den>
                            <m:sSup>
                              <m:sSupPr>
                                <m:ctrlPr>
                                  <a:rPr lang="en-US" sz="2400" b="1" i="1">
                                    <a:solidFill>
                                      <a:schemeClr val="accent6"/>
                                    </a:solidFill>
                                    <a:latin typeface="Cambria Math" panose="02040503050406030204" pitchFamily="18" charset="0"/>
                                  </a:rPr>
                                </m:ctrlPr>
                              </m:sSupPr>
                              <m:e>
                                <m:sSub>
                                  <m:sSubPr>
                                    <m:ctrlPr>
                                      <a:rPr lang="en-US" sz="2400" b="1" i="1">
                                        <a:solidFill>
                                          <a:schemeClr val="accent6"/>
                                        </a:solidFill>
                                        <a:latin typeface="Cambria Math" panose="02040503050406030204" pitchFamily="18" charset="0"/>
                                      </a:rPr>
                                    </m:ctrlPr>
                                  </m:sSubPr>
                                  <m:e>
                                    <m:r>
                                      <a:rPr lang="en-US" sz="2400" b="1">
                                        <a:solidFill>
                                          <a:schemeClr val="accent6"/>
                                        </a:solidFill>
                                        <a:latin typeface="Cambria Math"/>
                                      </a:rPr>
                                      <m:t>(</m:t>
                                    </m:r>
                                    <m:r>
                                      <a:rPr lang="en-US" sz="2400" b="1" i="1">
                                        <a:solidFill>
                                          <a:schemeClr val="accent6"/>
                                        </a:solidFill>
                                        <a:latin typeface="Cambria Math"/>
                                        <a:ea typeface="Cambria Math"/>
                                      </a:rPr>
                                      <m:t>𝝎</m:t>
                                    </m:r>
                                  </m:e>
                                  <m:sub>
                                    <m:r>
                                      <a:rPr lang="en-US" sz="2400" b="1" i="1">
                                        <a:solidFill>
                                          <a:schemeClr val="accent6"/>
                                        </a:solidFill>
                                        <a:latin typeface="Cambria Math"/>
                                      </a:rPr>
                                      <m:t>𝒓</m:t>
                                    </m:r>
                                  </m:sub>
                                </m:sSub>
                                <m:r>
                                  <a:rPr lang="en-US" sz="2400" b="1">
                                    <a:solidFill>
                                      <a:schemeClr val="accent6"/>
                                    </a:solidFill>
                                    <a:latin typeface="Cambria Math"/>
                                  </a:rPr>
                                  <m:t>/</m:t>
                                </m:r>
                                <m:r>
                                  <a:rPr lang="en-US" sz="2400" b="1" i="1">
                                    <a:solidFill>
                                      <a:schemeClr val="accent6"/>
                                    </a:solidFill>
                                    <a:latin typeface="Cambria Math"/>
                                  </a:rPr>
                                  <m:t>𝐤</m:t>
                                </m:r>
                                <m:r>
                                  <a:rPr lang="en-US" sz="2400" b="1">
                                    <a:solidFill>
                                      <a:schemeClr val="accent6"/>
                                    </a:solidFill>
                                    <a:latin typeface="Cambria Math"/>
                                  </a:rPr>
                                  <m:t>)</m:t>
                                </m:r>
                              </m:e>
                              <m:sup>
                                <m:r>
                                  <a:rPr lang="en-US" sz="2400" b="1" i="1" smtClean="0">
                                    <a:solidFill>
                                      <a:schemeClr val="accent6"/>
                                    </a:solidFill>
                                    <a:latin typeface="Cambria Math"/>
                                  </a:rPr>
                                  <m:t>𝟒</m:t>
                                </m:r>
                              </m:sup>
                            </m:sSup>
                          </m:den>
                        </m:f>
                      </m:e>
                    </m:nary>
                  </m:oMath>
                </a14:m>
                <a:r>
                  <a:rPr lang="en-US" sz="2400" dirty="0" smtClean="0">
                    <a:solidFill>
                      <a:schemeClr val="accent6"/>
                    </a:solidFill>
                  </a:rPr>
                  <a:t>]</a:t>
                </a:r>
                <a:r>
                  <a:rPr lang="en-US" sz="2400" dirty="0">
                    <a:solidFill>
                      <a:schemeClr val="accent6"/>
                    </a:solidFill>
                  </a:rPr>
                  <a:t> </a:t>
                </a:r>
                <a14:m>
                  <m:oMath xmlns:m="http://schemas.openxmlformats.org/officeDocument/2006/math">
                    <m:sSup>
                      <m:sSupPr>
                        <m:ctrlPr>
                          <a:rPr lang="en-US" sz="2400" i="1">
                            <a:solidFill>
                              <a:schemeClr val="accent6"/>
                            </a:solidFill>
                            <a:latin typeface="Cambria Math" panose="02040503050406030204" pitchFamily="18" charset="0"/>
                          </a:rPr>
                        </m:ctrlPr>
                      </m:sSupPr>
                      <m:e>
                        <m:r>
                          <a:rPr lang="en-US" sz="2400" i="1">
                            <a:solidFill>
                              <a:schemeClr val="accent6"/>
                            </a:solidFill>
                            <a:latin typeface="Cambria Math"/>
                          </a:rPr>
                          <m:t>𝑒</m:t>
                        </m:r>
                      </m:e>
                      <m:sup>
                        <m:r>
                          <a:rPr lang="en-US" sz="2400" i="1">
                            <a:solidFill>
                              <a:schemeClr val="accent6"/>
                            </a:solidFill>
                            <a:latin typeface="Cambria Math"/>
                          </a:rPr>
                          <m:t>−</m:t>
                        </m:r>
                        <m:r>
                          <a:rPr lang="en-US" sz="2400" i="1">
                            <a:solidFill>
                              <a:schemeClr val="accent6"/>
                            </a:solidFill>
                            <a:latin typeface="Cambria Math"/>
                            <a:ea typeface="Cambria Math"/>
                          </a:rPr>
                          <m:t>𝛽</m:t>
                        </m:r>
                        <m:sSup>
                          <m:sSupPr>
                            <m:ctrlPr>
                              <a:rPr lang="en-US" sz="2400" i="1">
                                <a:solidFill>
                                  <a:schemeClr val="accent6"/>
                                </a:solidFill>
                                <a:latin typeface="Cambria Math" panose="02040503050406030204" pitchFamily="18" charset="0"/>
                                <a:ea typeface="Cambria Math"/>
                              </a:rPr>
                            </m:ctrlPr>
                          </m:sSupPr>
                          <m:e>
                            <m:r>
                              <a:rPr lang="en-US" sz="2400" i="1">
                                <a:solidFill>
                                  <a:schemeClr val="accent6"/>
                                </a:solidFill>
                                <a:latin typeface="Cambria Math"/>
                                <a:ea typeface="Cambria Math"/>
                              </a:rPr>
                              <m:t>𝑢</m:t>
                            </m:r>
                          </m:e>
                          <m:sup>
                            <m:r>
                              <a:rPr lang="en-US" sz="2400" i="1">
                                <a:solidFill>
                                  <a:schemeClr val="accent6"/>
                                </a:solidFill>
                                <a:latin typeface="Cambria Math"/>
                                <a:ea typeface="Cambria Math"/>
                              </a:rPr>
                              <m:t>2</m:t>
                            </m:r>
                          </m:sup>
                        </m:sSup>
                      </m:sup>
                    </m:sSup>
                  </m:oMath>
                </a14:m>
                <a:r>
                  <a:rPr lang="en-US" sz="2400" dirty="0">
                    <a:solidFill>
                      <a:schemeClr val="accent6"/>
                    </a:solidFill>
                  </a:rPr>
                  <a:t> d</a:t>
                </a:r>
                <a14:m>
                  <m:oMath xmlns:m="http://schemas.openxmlformats.org/officeDocument/2006/math">
                    <m:sSub>
                      <m:sSubPr>
                        <m:ctrlPr>
                          <a:rPr lang="en-US" sz="2400" i="1">
                            <a:solidFill>
                              <a:schemeClr val="accent6"/>
                            </a:solidFill>
                            <a:latin typeface="Cambria Math" panose="02040503050406030204" pitchFamily="18" charset="0"/>
                          </a:rPr>
                        </m:ctrlPr>
                      </m:sSubPr>
                      <m:e>
                        <m:r>
                          <a:rPr lang="en-US" sz="2400" b="0" i="1" smtClean="0">
                            <a:solidFill>
                              <a:schemeClr val="accent6"/>
                            </a:solidFill>
                            <a:latin typeface="Cambria Math" panose="02040503050406030204" pitchFamily="18" charset="0"/>
                          </a:rPr>
                          <m:t>𝑉</m:t>
                        </m:r>
                      </m:e>
                      <m:sub>
                        <m:r>
                          <a:rPr lang="en-US" sz="2400" i="1">
                            <a:solidFill>
                              <a:schemeClr val="accent6"/>
                            </a:solidFill>
                            <a:latin typeface="Cambria Math"/>
                          </a:rPr>
                          <m:t>𝑥</m:t>
                        </m:r>
                      </m:sub>
                    </m:sSub>
                    <m:r>
                      <a:rPr lang="en-US" sz="2400" b="0" i="0" smtClean="0">
                        <a:solidFill>
                          <a:schemeClr val="accent6"/>
                        </a:solidFill>
                        <a:latin typeface="Cambria Math"/>
                      </a:rPr>
                      <m:t>=0</m:t>
                    </m:r>
                    <m:r>
                      <a:rPr lang="en-US" sz="2400" b="0" i="0" smtClean="0">
                        <a:solidFill>
                          <a:schemeClr val="accent6"/>
                        </a:solidFill>
                        <a:latin typeface="Cambria Math" panose="02040503050406030204" pitchFamily="18" charset="0"/>
                      </a:rPr>
                      <m:t>…….(18)</m:t>
                    </m:r>
                  </m:oMath>
                </a14:m>
                <a:endParaRPr lang="en-US"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1152659" y="5357611"/>
                <a:ext cx="10708783" cy="857542"/>
              </a:xfrm>
              <a:prstGeom prst="rect">
                <a:avLst/>
              </a:prstGeom>
              <a:blipFill rotWithShape="0">
                <a:blip r:embed="rId8"/>
                <a:stretch>
                  <a:fillRect l="-854" b="-709"/>
                </a:stretch>
              </a:blipFill>
            </p:spPr>
            <p:txBody>
              <a:bodyPr/>
              <a:lstStyle/>
              <a:p>
                <a:r>
                  <a:rPr lang="en-US">
                    <a:noFill/>
                  </a:rPr>
                  <a:t> </a:t>
                </a:r>
              </a:p>
            </p:txBody>
          </p:sp>
        </mc:Fallback>
      </mc:AlternateContent>
    </p:spTree>
    <p:extLst>
      <p:ext uri="{BB962C8B-B14F-4D97-AF65-F5344CB8AC3E}">
        <p14:creationId xmlns:p14="http://schemas.microsoft.com/office/powerpoint/2010/main" val="86037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wipe(down)">
                                      <p:cBhvr>
                                        <p:cTn id="26" dur="500"/>
                                        <p:tgtEl>
                                          <p:spTgt spid="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circle(in)">
                                      <p:cBhvr>
                                        <p:cTn id="31" dur="20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40" dur="500"/>
                                        <p:tgtEl>
                                          <p:spTgt spid="10">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1">
                                            <p:txEl>
                                              <p:pRg st="0" end="0"/>
                                            </p:txEl>
                                          </p:spTgt>
                                        </p:tgtEl>
                                        <p:attrNameLst>
                                          <p:attrName>style.visibility</p:attrName>
                                        </p:attrNameLst>
                                      </p:cBhvr>
                                      <p:to>
                                        <p:strVal val="visible"/>
                                      </p:to>
                                    </p:set>
                                    <p:anim calcmode="lin" valueType="num">
                                      <p:cBhvr>
                                        <p:cTn id="45"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1521" y="66290"/>
            <a:ext cx="8281116"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Now we have general formula</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2768958" y="419547"/>
                <a:ext cx="6941712" cy="109267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limLoc m:val="undOvr"/>
                          <m:subHide m:val="on"/>
                          <m:supHide m:val="on"/>
                          <m:ctrlPr>
                            <a:rPr lang="en-US" sz="2200" i="1" smtClean="0">
                              <a:solidFill>
                                <a:srgbClr val="FF0000"/>
                              </a:solidFill>
                              <a:latin typeface="Cambria Math" panose="02040503050406030204" pitchFamily="18" charset="0"/>
                            </a:rPr>
                          </m:ctrlPr>
                        </m:naryPr>
                        <m:sub/>
                        <m:sup/>
                        <m:e>
                          <m:sSup>
                            <m:sSupPr>
                              <m:ctrlPr>
                                <a:rPr lang="en-US" sz="2200" i="1" smtClean="0">
                                  <a:solidFill>
                                    <a:srgbClr val="FF0000"/>
                                  </a:solidFill>
                                  <a:latin typeface="Cambria Math" panose="02040503050406030204" pitchFamily="18" charset="0"/>
                                </a:rPr>
                              </m:ctrlPr>
                            </m:sSupPr>
                            <m:e>
                              <m:r>
                                <a:rPr lang="en-US" sz="2200" b="0" i="1" smtClean="0">
                                  <a:solidFill>
                                    <a:srgbClr val="FF0000"/>
                                  </a:solidFill>
                                  <a:latin typeface="Cambria Math" panose="02040503050406030204" pitchFamily="18" charset="0"/>
                                </a:rPr>
                                <m:t>𝑢</m:t>
                              </m:r>
                            </m:e>
                            <m:sup>
                              <m:r>
                                <a:rPr lang="en-US" sz="2200" b="0" i="1" smtClean="0">
                                  <a:solidFill>
                                    <a:srgbClr val="FF0000"/>
                                  </a:solidFill>
                                  <a:latin typeface="Cambria Math" panose="02040503050406030204" pitchFamily="18" charset="0"/>
                                </a:rPr>
                                <m:t>2</m:t>
                              </m:r>
                              <m:r>
                                <a:rPr lang="en-US" sz="2200" b="0" i="1" smtClean="0">
                                  <a:solidFill>
                                    <a:srgbClr val="FF0000"/>
                                  </a:solidFill>
                                  <a:latin typeface="Cambria Math" panose="02040503050406030204" pitchFamily="18" charset="0"/>
                                </a:rPr>
                                <m:t>𝑛</m:t>
                              </m:r>
                            </m:sup>
                          </m:sSup>
                          <m:sSup>
                            <m:sSupPr>
                              <m:ctrlPr>
                                <a:rPr lang="en-US" sz="2200" i="1" smtClean="0">
                                  <a:solidFill>
                                    <a:srgbClr val="FF0000"/>
                                  </a:solidFill>
                                  <a:latin typeface="Cambria Math" panose="02040503050406030204" pitchFamily="18" charset="0"/>
                                </a:rPr>
                              </m:ctrlPr>
                            </m:sSupPr>
                            <m:e>
                              <m:r>
                                <a:rPr lang="en-US" sz="2200" b="0" i="1" smtClean="0">
                                  <a:solidFill>
                                    <a:srgbClr val="FF0000"/>
                                  </a:solidFill>
                                  <a:latin typeface="Cambria Math" panose="02040503050406030204" pitchFamily="18" charset="0"/>
                                </a:rPr>
                                <m:t>𝑒</m:t>
                              </m:r>
                            </m:e>
                            <m:sup>
                              <m:r>
                                <a:rPr lang="en-US" sz="2200" b="0" i="1" smtClean="0">
                                  <a:solidFill>
                                    <a:srgbClr val="FF0000"/>
                                  </a:solidFill>
                                  <a:latin typeface="Cambria Math" panose="02040503050406030204" pitchFamily="18" charset="0"/>
                                </a:rPr>
                                <m:t>−</m:t>
                              </m:r>
                              <m:r>
                                <a:rPr lang="en-US" sz="2200" b="0" i="1" smtClean="0">
                                  <a:solidFill>
                                    <a:srgbClr val="FF0000"/>
                                  </a:solidFill>
                                  <a:latin typeface="Cambria Math" panose="02040503050406030204" pitchFamily="18" charset="0"/>
                                  <a:ea typeface="Cambria Math" panose="02040503050406030204" pitchFamily="18" charset="0"/>
                                </a:rPr>
                                <m:t>𝛽</m:t>
                              </m:r>
                              <m:sSup>
                                <m:sSupPr>
                                  <m:ctrlPr>
                                    <a:rPr lang="en-US" sz="2200" i="1" smtClean="0">
                                      <a:solidFill>
                                        <a:srgbClr val="FF0000"/>
                                      </a:solidFill>
                                      <a:latin typeface="Cambria Math" panose="02040503050406030204" pitchFamily="18" charset="0"/>
                                      <a:ea typeface="Cambria Math" panose="02040503050406030204" pitchFamily="18" charset="0"/>
                                    </a:rPr>
                                  </m:ctrlPr>
                                </m:sSupPr>
                                <m:e>
                                  <m:r>
                                    <a:rPr lang="en-US" sz="2200" b="0" i="1" smtClean="0">
                                      <a:solidFill>
                                        <a:srgbClr val="FF0000"/>
                                      </a:solidFill>
                                      <a:latin typeface="Cambria Math" panose="02040503050406030204" pitchFamily="18" charset="0"/>
                                      <a:ea typeface="Cambria Math" panose="02040503050406030204" pitchFamily="18" charset="0"/>
                                    </a:rPr>
                                    <m:t>𝑢</m:t>
                                  </m:r>
                                </m:e>
                                <m:sup>
                                  <m:r>
                                    <a:rPr lang="en-US" sz="2200" b="0" i="1" smtClean="0">
                                      <a:solidFill>
                                        <a:srgbClr val="FF0000"/>
                                      </a:solidFill>
                                      <a:latin typeface="Cambria Math" panose="02040503050406030204" pitchFamily="18" charset="0"/>
                                      <a:ea typeface="Cambria Math" panose="02040503050406030204" pitchFamily="18" charset="0"/>
                                    </a:rPr>
                                    <m:t>2</m:t>
                                  </m:r>
                                </m:sup>
                              </m:sSup>
                            </m:sup>
                          </m:sSup>
                          <m:r>
                            <a:rPr lang="en-US" sz="2200" b="0" i="1" smtClean="0">
                              <a:solidFill>
                                <a:srgbClr val="FF0000"/>
                              </a:solidFill>
                              <a:latin typeface="Cambria Math" panose="02040503050406030204" pitchFamily="18" charset="0"/>
                            </a:rPr>
                            <m:t>𝑑𝑉</m:t>
                          </m:r>
                          <m:r>
                            <a:rPr lang="en-US" sz="2200" b="0" i="1" smtClean="0">
                              <a:solidFill>
                                <a:srgbClr val="FF0000"/>
                              </a:solidFill>
                              <a:latin typeface="Cambria Math" panose="02040503050406030204" pitchFamily="18" charset="0"/>
                            </a:rPr>
                            <m:t>=</m:t>
                          </m:r>
                          <m:f>
                            <m:fPr>
                              <m:ctrlPr>
                                <a:rPr lang="en-US" sz="2200" b="0" i="1" smtClean="0">
                                  <a:solidFill>
                                    <a:srgbClr val="FF0000"/>
                                  </a:solidFill>
                                  <a:latin typeface="Cambria Math" panose="02040503050406030204" pitchFamily="18" charset="0"/>
                                </a:rPr>
                              </m:ctrlPr>
                            </m:fPr>
                            <m:num>
                              <m:r>
                                <a:rPr lang="en-US" sz="2200" b="0" i="1" smtClean="0">
                                  <a:solidFill>
                                    <a:srgbClr val="FF0000"/>
                                  </a:solidFill>
                                  <a:latin typeface="Cambria Math" panose="02040503050406030204" pitchFamily="18" charset="0"/>
                                </a:rPr>
                                <m:t>(2</m:t>
                              </m:r>
                              <m:r>
                                <a:rPr lang="en-US" sz="2200" b="0" i="1" smtClean="0">
                                  <a:solidFill>
                                    <a:srgbClr val="FF0000"/>
                                  </a:solidFill>
                                  <a:latin typeface="Cambria Math" panose="02040503050406030204" pitchFamily="18" charset="0"/>
                                </a:rPr>
                                <m:t>𝑛</m:t>
                              </m:r>
                              <m:r>
                                <a:rPr lang="en-US" sz="2200" b="0" i="1" smtClean="0">
                                  <a:solidFill>
                                    <a:srgbClr val="FF0000"/>
                                  </a:solidFill>
                                  <a:latin typeface="Cambria Math" panose="02040503050406030204" pitchFamily="18" charset="0"/>
                                </a:rPr>
                                <m:t>−1)!</m:t>
                              </m:r>
                            </m:num>
                            <m:den>
                              <m:sSup>
                                <m:sSupPr>
                                  <m:ctrlPr>
                                    <a:rPr lang="en-US" sz="2200" b="0" i="1" smtClean="0">
                                      <a:solidFill>
                                        <a:srgbClr val="FF0000"/>
                                      </a:solidFill>
                                      <a:latin typeface="Cambria Math" panose="02040503050406030204" pitchFamily="18" charset="0"/>
                                    </a:rPr>
                                  </m:ctrlPr>
                                </m:sSupPr>
                                <m:e>
                                  <m:r>
                                    <a:rPr lang="en-US" sz="2200" b="0" i="1" smtClean="0">
                                      <a:solidFill>
                                        <a:srgbClr val="FF0000"/>
                                      </a:solidFill>
                                      <a:latin typeface="Cambria Math" panose="02040503050406030204" pitchFamily="18" charset="0"/>
                                    </a:rPr>
                                    <m:t>(2</m:t>
                                  </m:r>
                                  <m:r>
                                    <a:rPr lang="en-US" sz="2200" b="0" i="1" smtClean="0">
                                      <a:solidFill>
                                        <a:srgbClr val="FF0000"/>
                                      </a:solidFill>
                                      <a:latin typeface="Cambria Math" panose="02040503050406030204" pitchFamily="18" charset="0"/>
                                      <a:ea typeface="Cambria Math" panose="02040503050406030204" pitchFamily="18" charset="0"/>
                                    </a:rPr>
                                    <m:t>𝛽</m:t>
                                  </m:r>
                                  <m:r>
                                    <a:rPr lang="en-US" sz="2200" b="0" i="1" smtClean="0">
                                      <a:solidFill>
                                        <a:srgbClr val="FF0000"/>
                                      </a:solidFill>
                                      <a:latin typeface="Cambria Math" panose="02040503050406030204" pitchFamily="18" charset="0"/>
                                      <a:ea typeface="Cambria Math" panose="02040503050406030204" pitchFamily="18" charset="0"/>
                                    </a:rPr>
                                    <m:t>)</m:t>
                                  </m:r>
                                </m:e>
                                <m:sup>
                                  <m:r>
                                    <a:rPr lang="en-US" sz="2200" b="0" i="1" smtClean="0">
                                      <a:solidFill>
                                        <a:srgbClr val="FF0000"/>
                                      </a:solidFill>
                                      <a:latin typeface="Cambria Math" panose="02040503050406030204" pitchFamily="18" charset="0"/>
                                    </a:rPr>
                                    <m:t>𝑛</m:t>
                                  </m:r>
                                </m:sup>
                              </m:sSup>
                            </m:den>
                          </m:f>
                          <m:rad>
                            <m:radPr>
                              <m:degHide m:val="on"/>
                              <m:ctrlPr>
                                <a:rPr lang="en-US" sz="2200" b="0" i="1" smtClean="0">
                                  <a:solidFill>
                                    <a:srgbClr val="FF0000"/>
                                  </a:solidFill>
                                  <a:latin typeface="Cambria Math" panose="02040503050406030204" pitchFamily="18" charset="0"/>
                                </a:rPr>
                              </m:ctrlPr>
                            </m:radPr>
                            <m:deg/>
                            <m:e>
                              <m:f>
                                <m:fPr>
                                  <m:ctrlPr>
                                    <a:rPr lang="en-US" sz="2200" b="0" i="1" smtClean="0">
                                      <a:solidFill>
                                        <a:srgbClr val="FF0000"/>
                                      </a:solidFill>
                                      <a:latin typeface="Cambria Math" panose="02040503050406030204" pitchFamily="18" charset="0"/>
                                    </a:rPr>
                                  </m:ctrlPr>
                                </m:fPr>
                                <m:num>
                                  <m:r>
                                    <a:rPr lang="en-US" sz="2200" b="0" i="1" smtClean="0">
                                      <a:solidFill>
                                        <a:srgbClr val="FF0000"/>
                                      </a:solidFill>
                                      <a:latin typeface="Cambria Math" panose="02040503050406030204" pitchFamily="18" charset="0"/>
                                      <a:ea typeface="Cambria Math" panose="02040503050406030204" pitchFamily="18" charset="0"/>
                                    </a:rPr>
                                    <m:t>𝜋</m:t>
                                  </m:r>
                                </m:num>
                                <m:den>
                                  <m:r>
                                    <a:rPr lang="en-US" sz="2200" b="0" i="1" smtClean="0">
                                      <a:solidFill>
                                        <a:srgbClr val="FF0000"/>
                                      </a:solidFill>
                                      <a:latin typeface="Cambria Math" panose="02040503050406030204" pitchFamily="18" charset="0"/>
                                      <a:ea typeface="Cambria Math" panose="02040503050406030204" pitchFamily="18" charset="0"/>
                                    </a:rPr>
                                    <m:t>𝛽</m:t>
                                  </m:r>
                                </m:den>
                              </m:f>
                            </m:e>
                          </m:rad>
                        </m:e>
                      </m:nary>
                    </m:oMath>
                  </m:oMathPara>
                </a14:m>
                <a:endParaRPr lang="en-US" sz="2200" dirty="0"/>
              </a:p>
            </p:txBody>
          </p:sp>
        </mc:Choice>
        <mc:Fallback xmlns="">
          <p:sp>
            <p:nvSpPr>
              <p:cNvPr id="3" name="TextBox 2"/>
              <p:cNvSpPr txBox="1">
                <a:spLocks noRot="1" noChangeAspect="1" noMove="1" noResize="1" noEditPoints="1" noAdjustHandles="1" noChangeArrowheads="1" noChangeShapeType="1" noTextEdit="1"/>
              </p:cNvSpPr>
              <p:nvPr/>
            </p:nvSpPr>
            <p:spPr>
              <a:xfrm>
                <a:off x="2768958" y="419547"/>
                <a:ext cx="6941712" cy="1092671"/>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901521" y="1162329"/>
                <a:ext cx="2550018"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Here </a:t>
                </a:r>
                <a14:m>
                  <m:oMath xmlns:m="http://schemas.openxmlformats.org/officeDocument/2006/math">
                    <m:r>
                      <a:rPr lang="en-US" sz="2400" b="0" i="1" smtClean="0">
                        <a:solidFill>
                          <a:srgbClr val="7030A0"/>
                        </a:solidFill>
                        <a:latin typeface="Cambria Math" panose="02040503050406030204" pitchFamily="18" charset="0"/>
                      </a:rPr>
                      <m:t>𝑛</m:t>
                    </m:r>
                    <m:r>
                      <a:rPr lang="en-US" sz="2400" b="0" i="1" smtClean="0">
                        <a:solidFill>
                          <a:srgbClr val="7030A0"/>
                        </a:solidFill>
                        <a:latin typeface="Cambria Math" panose="02040503050406030204" pitchFamily="18" charset="0"/>
                      </a:rPr>
                      <m:t>=1 </m:t>
                    </m:r>
                  </m:oMath>
                </a14:m>
                <a:r>
                  <a:rPr lang="en-US" sz="2400" dirty="0" smtClean="0">
                    <a:latin typeface="Times New Roman" panose="02020603050405020304" pitchFamily="18" charset="0"/>
                    <a:cs typeface="Times New Roman" panose="02020603050405020304" pitchFamily="18" charset="0"/>
                  </a:rPr>
                  <a:t>so,</a:t>
                </a:r>
                <a:endParaRPr lang="en-US" sz="2400" dirty="0">
                  <a:latin typeface="Times New Roman" panose="02020603050405020304" pitchFamily="18" charset="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901521" y="1162329"/>
                <a:ext cx="2550018" cy="461665"/>
              </a:xfrm>
              <a:prstGeom prst="rect">
                <a:avLst/>
              </a:prstGeom>
              <a:blipFill rotWithShape="0">
                <a:blip r:embed="rId3"/>
                <a:stretch>
                  <a:fillRect l="-3828" t="-10667" b="-3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768956" y="1512218"/>
                <a:ext cx="7276563" cy="109267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solidFill>
                            <a:srgbClr val="00B050"/>
                          </a:solidFill>
                          <a:latin typeface="Cambria Math" panose="02040503050406030204" pitchFamily="18" charset="0"/>
                        </a:rPr>
                        <m:t>=</m:t>
                      </m:r>
                      <m:f>
                        <m:fPr>
                          <m:ctrlPr>
                            <a:rPr lang="en-US" sz="2200" i="1" smtClean="0">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(2−1)!</m:t>
                          </m:r>
                        </m:num>
                        <m:den>
                          <m:r>
                            <a:rPr lang="en-US" sz="2200" b="0" i="1" smtClean="0">
                              <a:solidFill>
                                <a:srgbClr val="00B050"/>
                              </a:solidFill>
                              <a:latin typeface="Cambria Math" panose="02040503050406030204" pitchFamily="18" charset="0"/>
                            </a:rPr>
                            <m:t>2</m:t>
                          </m:r>
                          <m:r>
                            <a:rPr lang="en-US" sz="2200" b="0" i="1" smtClean="0">
                              <a:solidFill>
                                <a:srgbClr val="00B050"/>
                              </a:solidFill>
                              <a:latin typeface="Cambria Math" panose="02040503050406030204" pitchFamily="18" charset="0"/>
                              <a:ea typeface="Cambria Math" panose="02040503050406030204" pitchFamily="18" charset="0"/>
                            </a:rPr>
                            <m:t>𝛽</m:t>
                          </m:r>
                        </m:den>
                      </m:f>
                      <m:rad>
                        <m:radPr>
                          <m:degHide m:val="on"/>
                          <m:ctrlPr>
                            <a:rPr lang="en-US" sz="2200" i="1">
                              <a:solidFill>
                                <a:srgbClr val="00B050"/>
                              </a:solidFill>
                              <a:latin typeface="Cambria Math" panose="02040503050406030204" pitchFamily="18" charset="0"/>
                            </a:rPr>
                          </m:ctrlPr>
                        </m:radPr>
                        <m:deg/>
                        <m:e>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ea typeface="Cambria Math" panose="02040503050406030204" pitchFamily="18" charset="0"/>
                                </a:rPr>
                                <m:t>𝜋</m:t>
                              </m:r>
                            </m:num>
                            <m:den>
                              <m:r>
                                <a:rPr lang="en-US" sz="2200" i="1">
                                  <a:solidFill>
                                    <a:srgbClr val="00B050"/>
                                  </a:solidFill>
                                  <a:latin typeface="Cambria Math" panose="02040503050406030204" pitchFamily="18" charset="0"/>
                                  <a:ea typeface="Cambria Math" panose="02040503050406030204" pitchFamily="18" charset="0"/>
                                </a:rPr>
                                <m:t>𝛽</m:t>
                              </m:r>
                            </m:den>
                          </m:f>
                        </m:e>
                      </m:rad>
                      <m:r>
                        <a:rPr lang="en-US" sz="2200" b="0" i="1">
                          <a:solidFill>
                            <a:srgbClr val="00B050"/>
                          </a:solidFill>
                          <a:latin typeface="Cambria Math" panose="02040503050406030204" pitchFamily="18" charset="0"/>
                          <a:ea typeface="Cambria Math" panose="02040503050406030204" pitchFamily="18" charset="0"/>
                        </a:rPr>
                        <m:t>                             </m:t>
                      </m:r>
                      <m:r>
                        <a:rPr lang="en-US" sz="2200" b="0" i="1" smtClean="0">
                          <a:solidFill>
                            <a:srgbClr val="00B050"/>
                          </a:solidFill>
                          <a:latin typeface="Cambria Math" panose="02040503050406030204" pitchFamily="18" charset="0"/>
                          <a:ea typeface="Cambria Math" panose="02040503050406030204" pitchFamily="18" charset="0"/>
                        </a:rPr>
                        <m:t> ∴1!=1</m:t>
                      </m:r>
                    </m:oMath>
                  </m:oMathPara>
                </a14:m>
                <a:endParaRPr lang="en-US" sz="2200" dirty="0">
                  <a:solidFill>
                    <a:srgbClr val="00B05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768956" y="1512218"/>
                <a:ext cx="7276563" cy="1092671"/>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168204" y="2462607"/>
                <a:ext cx="5589432" cy="110017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limLoc m:val="undOvr"/>
                          <m:subHide m:val="on"/>
                          <m:supHide m:val="on"/>
                          <m:ctrlPr>
                            <a:rPr lang="en-US" sz="2200" i="1" smtClean="0">
                              <a:solidFill>
                                <a:srgbClr val="00B0F0"/>
                              </a:solidFill>
                              <a:latin typeface="Cambria Math" panose="02040503050406030204" pitchFamily="18" charset="0"/>
                            </a:rPr>
                          </m:ctrlPr>
                        </m:naryPr>
                        <m:sub/>
                        <m:sup/>
                        <m:e>
                          <m:sSup>
                            <m:sSupPr>
                              <m:ctrlPr>
                                <a:rPr lang="en-US" sz="2200" i="1" smtClean="0">
                                  <a:solidFill>
                                    <a:srgbClr val="00B0F0"/>
                                  </a:solidFill>
                                  <a:latin typeface="Cambria Math" panose="02040503050406030204" pitchFamily="18" charset="0"/>
                                </a:rPr>
                              </m:ctrlPr>
                            </m:sSupPr>
                            <m:e>
                              <m:r>
                                <a:rPr lang="en-US" sz="2200" b="0" i="1" smtClean="0">
                                  <a:solidFill>
                                    <a:srgbClr val="00B0F0"/>
                                  </a:solidFill>
                                  <a:latin typeface="Cambria Math" panose="02040503050406030204" pitchFamily="18" charset="0"/>
                                </a:rPr>
                                <m:t>𝑢</m:t>
                              </m:r>
                            </m:e>
                            <m:sup>
                              <m:r>
                                <a:rPr lang="en-US" sz="2200" i="1">
                                  <a:solidFill>
                                    <a:srgbClr val="00B0F0"/>
                                  </a:solidFill>
                                  <a:latin typeface="Cambria Math" panose="02040503050406030204" pitchFamily="18" charset="0"/>
                                </a:rPr>
                                <m:t>2</m:t>
                              </m:r>
                            </m:sup>
                          </m:sSup>
                          <m:sSup>
                            <m:sSupPr>
                              <m:ctrlPr>
                                <a:rPr lang="en-US" sz="2200" i="1">
                                  <a:solidFill>
                                    <a:srgbClr val="00B0F0"/>
                                  </a:solidFill>
                                  <a:latin typeface="Cambria Math" panose="02040503050406030204" pitchFamily="18" charset="0"/>
                                </a:rPr>
                              </m:ctrlPr>
                            </m:sSupPr>
                            <m:e>
                              <m:r>
                                <a:rPr lang="en-US" sz="2200" i="1">
                                  <a:solidFill>
                                    <a:srgbClr val="00B0F0"/>
                                  </a:solidFill>
                                  <a:latin typeface="Cambria Math" panose="02040503050406030204" pitchFamily="18" charset="0"/>
                                </a:rPr>
                                <m:t>𝑒</m:t>
                              </m:r>
                            </m:e>
                            <m:sup>
                              <m:r>
                                <a:rPr lang="en-US" sz="2200" i="1">
                                  <a:solidFill>
                                    <a:srgbClr val="00B0F0"/>
                                  </a:solidFill>
                                  <a:latin typeface="Cambria Math" panose="02040503050406030204" pitchFamily="18" charset="0"/>
                                </a:rPr>
                                <m:t>−</m:t>
                              </m:r>
                              <m:r>
                                <a:rPr lang="en-US" sz="2200" i="1">
                                  <a:solidFill>
                                    <a:srgbClr val="00B0F0"/>
                                  </a:solidFill>
                                  <a:latin typeface="Cambria Math" panose="02040503050406030204" pitchFamily="18" charset="0"/>
                                  <a:ea typeface="Cambria Math" panose="02040503050406030204" pitchFamily="18" charset="0"/>
                                </a:rPr>
                                <m:t>𝛽</m:t>
                              </m:r>
                              <m:sSup>
                                <m:sSupPr>
                                  <m:ctrlPr>
                                    <a:rPr lang="en-US" sz="2200" i="1">
                                      <a:solidFill>
                                        <a:srgbClr val="00B0F0"/>
                                      </a:solidFill>
                                      <a:latin typeface="Cambria Math" panose="02040503050406030204" pitchFamily="18" charset="0"/>
                                      <a:ea typeface="Cambria Math" panose="02040503050406030204" pitchFamily="18" charset="0"/>
                                    </a:rPr>
                                  </m:ctrlPr>
                                </m:sSupPr>
                                <m:e>
                                  <m:r>
                                    <a:rPr lang="en-US" sz="2200" b="0" i="1" smtClean="0">
                                      <a:solidFill>
                                        <a:srgbClr val="00B0F0"/>
                                      </a:solidFill>
                                      <a:latin typeface="Cambria Math" panose="02040503050406030204" pitchFamily="18" charset="0"/>
                                      <a:ea typeface="Cambria Math" panose="02040503050406030204" pitchFamily="18" charset="0"/>
                                    </a:rPr>
                                    <m:t>𝑢</m:t>
                                  </m:r>
                                </m:e>
                                <m:sup>
                                  <m:r>
                                    <a:rPr lang="en-US" sz="2200" i="1">
                                      <a:solidFill>
                                        <a:srgbClr val="00B0F0"/>
                                      </a:solidFill>
                                      <a:latin typeface="Cambria Math" panose="02040503050406030204" pitchFamily="18" charset="0"/>
                                      <a:ea typeface="Cambria Math" panose="02040503050406030204" pitchFamily="18" charset="0"/>
                                    </a:rPr>
                                    <m:t>2</m:t>
                                  </m:r>
                                </m:sup>
                              </m:sSup>
                            </m:sup>
                          </m:sSup>
                          <m:r>
                            <a:rPr lang="en-US" sz="2200" i="1">
                              <a:solidFill>
                                <a:srgbClr val="00B0F0"/>
                              </a:solidFill>
                              <a:latin typeface="Cambria Math" panose="02040503050406030204" pitchFamily="18" charset="0"/>
                            </a:rPr>
                            <m:t>𝑑𝑉</m:t>
                          </m:r>
                          <m:r>
                            <a:rPr lang="en-US" sz="2200" i="1">
                              <a:solidFill>
                                <a:srgbClr val="00B0F0"/>
                              </a:solidFill>
                              <a:latin typeface="Cambria Math" panose="02040503050406030204" pitchFamily="18" charset="0"/>
                            </a:rPr>
                            <m:t>=</m:t>
                          </m:r>
                          <m:f>
                            <m:fPr>
                              <m:ctrlPr>
                                <a:rPr lang="en-US" sz="2200" i="1">
                                  <a:solidFill>
                                    <a:srgbClr val="00B0F0"/>
                                  </a:solidFill>
                                  <a:latin typeface="Cambria Math" panose="02040503050406030204" pitchFamily="18" charset="0"/>
                                </a:rPr>
                              </m:ctrlPr>
                            </m:fPr>
                            <m:num>
                              <m:r>
                                <a:rPr lang="en-US" sz="2200" b="0" i="1" smtClean="0">
                                  <a:solidFill>
                                    <a:srgbClr val="00B0F0"/>
                                  </a:solidFill>
                                  <a:latin typeface="Cambria Math" panose="02040503050406030204" pitchFamily="18" charset="0"/>
                                </a:rPr>
                                <m:t>1</m:t>
                              </m:r>
                            </m:num>
                            <m:den>
                              <m:r>
                                <a:rPr lang="en-US" sz="2200" b="0" i="1" smtClean="0">
                                  <a:solidFill>
                                    <a:srgbClr val="00B0F0"/>
                                  </a:solidFill>
                                  <a:latin typeface="Cambria Math" panose="02040503050406030204" pitchFamily="18" charset="0"/>
                                </a:rPr>
                                <m:t>2</m:t>
                              </m:r>
                              <m:r>
                                <a:rPr lang="en-US" sz="2200" b="0" i="1" smtClean="0">
                                  <a:solidFill>
                                    <a:srgbClr val="00B0F0"/>
                                  </a:solidFill>
                                  <a:latin typeface="Cambria Math" panose="02040503050406030204" pitchFamily="18" charset="0"/>
                                  <a:ea typeface="Cambria Math" panose="02040503050406030204" pitchFamily="18" charset="0"/>
                                </a:rPr>
                                <m:t>𝛽</m:t>
                              </m:r>
                            </m:den>
                          </m:f>
                          <m:rad>
                            <m:radPr>
                              <m:degHide m:val="on"/>
                              <m:ctrlPr>
                                <a:rPr lang="en-US" sz="2200" i="1">
                                  <a:solidFill>
                                    <a:srgbClr val="00B0F0"/>
                                  </a:solidFill>
                                  <a:latin typeface="Cambria Math" panose="02040503050406030204" pitchFamily="18" charset="0"/>
                                </a:rPr>
                              </m:ctrlPr>
                            </m:radPr>
                            <m:deg/>
                            <m:e>
                              <m:f>
                                <m:fPr>
                                  <m:ctrlPr>
                                    <a:rPr lang="en-US" sz="2200" i="1">
                                      <a:solidFill>
                                        <a:srgbClr val="00B0F0"/>
                                      </a:solidFill>
                                      <a:latin typeface="Cambria Math" panose="02040503050406030204" pitchFamily="18" charset="0"/>
                                    </a:rPr>
                                  </m:ctrlPr>
                                </m:fPr>
                                <m:num>
                                  <m:r>
                                    <a:rPr lang="en-US" sz="2200" i="1">
                                      <a:solidFill>
                                        <a:srgbClr val="00B0F0"/>
                                      </a:solidFill>
                                      <a:latin typeface="Cambria Math" panose="02040503050406030204" pitchFamily="18" charset="0"/>
                                      <a:ea typeface="Cambria Math" panose="02040503050406030204" pitchFamily="18" charset="0"/>
                                    </a:rPr>
                                    <m:t>𝜋</m:t>
                                  </m:r>
                                </m:num>
                                <m:den>
                                  <m:r>
                                    <a:rPr lang="en-US" sz="2200" i="1">
                                      <a:solidFill>
                                        <a:srgbClr val="00B0F0"/>
                                      </a:solidFill>
                                      <a:latin typeface="Cambria Math" panose="02040503050406030204" pitchFamily="18" charset="0"/>
                                      <a:ea typeface="Cambria Math" panose="02040503050406030204" pitchFamily="18" charset="0"/>
                                    </a:rPr>
                                    <m:t>𝛽</m:t>
                                  </m:r>
                                </m:den>
                              </m:f>
                            </m:e>
                          </m:rad>
                        </m:e>
                      </m:nary>
                      <m:r>
                        <a:rPr lang="en-US" sz="2200" b="0" i="1" smtClean="0">
                          <a:solidFill>
                            <a:srgbClr val="00B0F0"/>
                          </a:solidFill>
                          <a:latin typeface="Cambria Math" panose="02040503050406030204" pitchFamily="18" charset="0"/>
                          <a:ea typeface="Cambria Math" panose="02040503050406030204" pitchFamily="18" charset="0"/>
                        </a:rPr>
                        <m:t>=</m:t>
                      </m:r>
                      <m:f>
                        <m:fPr>
                          <m:ctrlPr>
                            <a:rPr lang="en-US" sz="2200" b="0" i="1" smtClean="0">
                              <a:solidFill>
                                <a:srgbClr val="00B0F0"/>
                              </a:solidFill>
                              <a:latin typeface="Cambria Math" panose="02040503050406030204" pitchFamily="18" charset="0"/>
                              <a:ea typeface="Cambria Math" panose="02040503050406030204" pitchFamily="18" charset="0"/>
                            </a:rPr>
                          </m:ctrlPr>
                        </m:fPr>
                        <m:num>
                          <m:r>
                            <a:rPr lang="en-US" sz="2200" b="0" i="1" smtClean="0">
                              <a:solidFill>
                                <a:srgbClr val="00B0F0"/>
                              </a:solidFill>
                              <a:latin typeface="Cambria Math" panose="02040503050406030204" pitchFamily="18" charset="0"/>
                              <a:ea typeface="Cambria Math" panose="02040503050406030204" pitchFamily="18" charset="0"/>
                            </a:rPr>
                            <m:t>√</m:t>
                          </m:r>
                          <m:r>
                            <a:rPr lang="en-US" sz="2200" b="0" i="1" smtClean="0">
                              <a:solidFill>
                                <a:srgbClr val="00B0F0"/>
                              </a:solidFill>
                              <a:latin typeface="Cambria Math" panose="02040503050406030204" pitchFamily="18" charset="0"/>
                              <a:ea typeface="Cambria Math" panose="02040503050406030204" pitchFamily="18" charset="0"/>
                            </a:rPr>
                            <m:t>𝜋</m:t>
                          </m:r>
                        </m:num>
                        <m:den>
                          <m:r>
                            <a:rPr lang="en-US" sz="2200" b="0" i="1" smtClean="0">
                              <a:solidFill>
                                <a:srgbClr val="00B0F0"/>
                              </a:solidFill>
                              <a:latin typeface="Cambria Math" panose="02040503050406030204" pitchFamily="18" charset="0"/>
                              <a:ea typeface="Cambria Math" panose="02040503050406030204" pitchFamily="18" charset="0"/>
                            </a:rPr>
                            <m:t>2</m:t>
                          </m:r>
                        </m:den>
                      </m:f>
                      <m:f>
                        <m:fPr>
                          <m:ctrlPr>
                            <a:rPr lang="en-US" sz="2200" b="0" i="1" smtClean="0">
                              <a:solidFill>
                                <a:srgbClr val="00B0F0"/>
                              </a:solidFill>
                              <a:latin typeface="Cambria Math" panose="02040503050406030204" pitchFamily="18" charset="0"/>
                              <a:ea typeface="Cambria Math" panose="02040503050406030204" pitchFamily="18" charset="0"/>
                            </a:rPr>
                          </m:ctrlPr>
                        </m:fPr>
                        <m:num>
                          <m:r>
                            <a:rPr lang="en-US" sz="2200" b="0" i="1" smtClean="0">
                              <a:solidFill>
                                <a:srgbClr val="00B0F0"/>
                              </a:solidFill>
                              <a:latin typeface="Cambria Math" panose="02040503050406030204" pitchFamily="18" charset="0"/>
                              <a:ea typeface="Cambria Math" panose="02040503050406030204" pitchFamily="18" charset="0"/>
                            </a:rPr>
                            <m:t>1</m:t>
                          </m:r>
                        </m:num>
                        <m:den>
                          <m:sSup>
                            <m:sSupPr>
                              <m:ctrlPr>
                                <a:rPr lang="en-US" sz="2200" b="0" i="1" smtClean="0">
                                  <a:solidFill>
                                    <a:srgbClr val="00B0F0"/>
                                  </a:solidFill>
                                  <a:latin typeface="Cambria Math" panose="02040503050406030204" pitchFamily="18" charset="0"/>
                                  <a:ea typeface="Cambria Math" panose="02040503050406030204" pitchFamily="18" charset="0"/>
                                </a:rPr>
                              </m:ctrlPr>
                            </m:sSupPr>
                            <m:e>
                              <m:r>
                                <a:rPr lang="en-US" sz="2200" b="0" i="1" smtClean="0">
                                  <a:solidFill>
                                    <a:srgbClr val="00B0F0"/>
                                  </a:solidFill>
                                  <a:latin typeface="Cambria Math" panose="02040503050406030204" pitchFamily="18" charset="0"/>
                                  <a:ea typeface="Cambria Math" panose="02040503050406030204" pitchFamily="18" charset="0"/>
                                </a:rPr>
                                <m:t>𝛽</m:t>
                              </m:r>
                            </m:e>
                            <m:sup>
                              <m:f>
                                <m:fPr>
                                  <m:ctrlPr>
                                    <a:rPr lang="en-US" sz="2200" b="0" i="1" smtClean="0">
                                      <a:solidFill>
                                        <a:srgbClr val="00B0F0"/>
                                      </a:solidFill>
                                      <a:latin typeface="Cambria Math" panose="02040503050406030204" pitchFamily="18" charset="0"/>
                                      <a:ea typeface="Cambria Math" panose="02040503050406030204" pitchFamily="18" charset="0"/>
                                    </a:rPr>
                                  </m:ctrlPr>
                                </m:fPr>
                                <m:num>
                                  <m:r>
                                    <a:rPr lang="en-US" sz="2200" b="0" i="1" smtClean="0">
                                      <a:solidFill>
                                        <a:srgbClr val="00B0F0"/>
                                      </a:solidFill>
                                      <a:latin typeface="Cambria Math" panose="02040503050406030204" pitchFamily="18" charset="0"/>
                                      <a:ea typeface="Cambria Math" panose="02040503050406030204" pitchFamily="18" charset="0"/>
                                    </a:rPr>
                                    <m:t>3</m:t>
                                  </m:r>
                                </m:num>
                                <m:den>
                                  <m:r>
                                    <a:rPr lang="en-US" sz="2200" b="0" i="1" smtClean="0">
                                      <a:solidFill>
                                        <a:srgbClr val="00B0F0"/>
                                      </a:solidFill>
                                      <a:latin typeface="Cambria Math" panose="02040503050406030204" pitchFamily="18" charset="0"/>
                                      <a:ea typeface="Cambria Math" panose="02040503050406030204" pitchFamily="18" charset="0"/>
                                    </a:rPr>
                                    <m:t>2</m:t>
                                  </m:r>
                                </m:den>
                              </m:f>
                            </m:sup>
                          </m:sSup>
                        </m:den>
                      </m:f>
                    </m:oMath>
                  </m:oMathPara>
                </a14:m>
                <a:endParaRPr lang="en-US" sz="2200" dirty="0">
                  <a:solidFill>
                    <a:srgbClr val="00B0F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168204" y="2462607"/>
                <a:ext cx="5589432" cy="1100173"/>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862886" y="3298419"/>
                <a:ext cx="36576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When </a:t>
                </a:r>
                <a14:m>
                  <m:oMath xmlns:m="http://schemas.openxmlformats.org/officeDocument/2006/math">
                    <m:r>
                      <a:rPr lang="en-US" sz="2400" b="0" i="1" smtClean="0">
                        <a:solidFill>
                          <a:srgbClr val="7030A0"/>
                        </a:solidFill>
                        <a:latin typeface="Cambria Math" panose="02040503050406030204" pitchFamily="18" charset="0"/>
                      </a:rPr>
                      <m:t>𝑛</m:t>
                    </m:r>
                    <m:r>
                      <a:rPr lang="en-US" sz="2400" b="0" i="1" smtClean="0">
                        <a:solidFill>
                          <a:srgbClr val="7030A0"/>
                        </a:solidFill>
                        <a:latin typeface="Cambria Math" panose="02040503050406030204" pitchFamily="18" charset="0"/>
                      </a:rPr>
                      <m:t>=2 </m:t>
                    </m:r>
                  </m:oMath>
                </a14:m>
                <a:r>
                  <a:rPr lang="en-US" sz="2400" dirty="0" smtClean="0">
                    <a:latin typeface="Times New Roman" panose="02020603050405020304" pitchFamily="18" charset="0"/>
                    <a:cs typeface="Times New Roman" panose="02020603050405020304" pitchFamily="18" charset="0"/>
                  </a:rPr>
                  <a:t>then</a:t>
                </a:r>
                <a:r>
                  <a:rPr lang="en-US" dirty="0" smtClean="0"/>
                  <a:t>,</a:t>
                </a:r>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862886" y="3298419"/>
                <a:ext cx="3657600" cy="461665"/>
              </a:xfrm>
              <a:prstGeom prst="rect">
                <a:avLst/>
              </a:prstGeom>
              <a:blipFill rotWithShape="0">
                <a:blip r:embed="rId6"/>
                <a:stretch>
                  <a:fillRect l="-2667"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193958" y="3629317"/>
                <a:ext cx="6426557" cy="109267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limLoc m:val="undOvr"/>
                          <m:subHide m:val="on"/>
                          <m:supHide m:val="on"/>
                          <m:ctrlPr>
                            <a:rPr lang="en-US" sz="2200" i="1" smtClean="0">
                              <a:solidFill>
                                <a:srgbClr val="FF3399"/>
                              </a:solidFill>
                              <a:latin typeface="Cambria Math" panose="02040503050406030204" pitchFamily="18" charset="0"/>
                            </a:rPr>
                          </m:ctrlPr>
                        </m:naryPr>
                        <m:sub/>
                        <m:sup/>
                        <m:e>
                          <m:sSup>
                            <m:sSupPr>
                              <m:ctrlPr>
                                <a:rPr lang="en-US" sz="2200" i="1">
                                  <a:solidFill>
                                    <a:srgbClr val="FF3399"/>
                                  </a:solidFill>
                                  <a:latin typeface="Cambria Math" panose="02040503050406030204" pitchFamily="18" charset="0"/>
                                </a:rPr>
                              </m:ctrlPr>
                            </m:sSupPr>
                            <m:e>
                              <m:r>
                                <a:rPr lang="en-US" sz="2200" b="0" i="1" smtClean="0">
                                  <a:solidFill>
                                    <a:srgbClr val="FF3399"/>
                                  </a:solidFill>
                                  <a:latin typeface="Cambria Math" panose="02040503050406030204" pitchFamily="18" charset="0"/>
                                </a:rPr>
                                <m:t>𝑢</m:t>
                              </m:r>
                            </m:e>
                            <m:sup>
                              <m:r>
                                <a:rPr lang="en-US" sz="2200" b="0" i="1" smtClean="0">
                                  <a:solidFill>
                                    <a:srgbClr val="FF3399"/>
                                  </a:solidFill>
                                  <a:latin typeface="Cambria Math" panose="02040503050406030204" pitchFamily="18" charset="0"/>
                                </a:rPr>
                                <m:t>4</m:t>
                              </m:r>
                            </m:sup>
                          </m:sSup>
                          <m:sSup>
                            <m:sSupPr>
                              <m:ctrlPr>
                                <a:rPr lang="en-US" sz="2200" i="1">
                                  <a:solidFill>
                                    <a:srgbClr val="FF3399"/>
                                  </a:solidFill>
                                  <a:latin typeface="Cambria Math" panose="02040503050406030204" pitchFamily="18" charset="0"/>
                                </a:rPr>
                              </m:ctrlPr>
                            </m:sSupPr>
                            <m:e>
                              <m:r>
                                <a:rPr lang="en-US" sz="2200" i="1">
                                  <a:solidFill>
                                    <a:srgbClr val="FF3399"/>
                                  </a:solidFill>
                                  <a:latin typeface="Cambria Math" panose="02040503050406030204" pitchFamily="18" charset="0"/>
                                </a:rPr>
                                <m:t>𝑒</m:t>
                              </m:r>
                            </m:e>
                            <m:sup>
                              <m:r>
                                <a:rPr lang="en-US" sz="2200" i="1">
                                  <a:solidFill>
                                    <a:srgbClr val="FF3399"/>
                                  </a:solidFill>
                                  <a:latin typeface="Cambria Math" panose="02040503050406030204" pitchFamily="18" charset="0"/>
                                </a:rPr>
                                <m:t>−</m:t>
                              </m:r>
                              <m:r>
                                <a:rPr lang="en-US" sz="2200" i="1">
                                  <a:solidFill>
                                    <a:srgbClr val="FF3399"/>
                                  </a:solidFill>
                                  <a:latin typeface="Cambria Math" panose="02040503050406030204" pitchFamily="18" charset="0"/>
                                  <a:ea typeface="Cambria Math" panose="02040503050406030204" pitchFamily="18" charset="0"/>
                                </a:rPr>
                                <m:t>𝛽</m:t>
                              </m:r>
                              <m:sSup>
                                <m:sSupPr>
                                  <m:ctrlPr>
                                    <a:rPr lang="en-US" sz="2200" i="1">
                                      <a:solidFill>
                                        <a:srgbClr val="FF3399"/>
                                      </a:solidFill>
                                      <a:latin typeface="Cambria Math" panose="02040503050406030204" pitchFamily="18" charset="0"/>
                                      <a:ea typeface="Cambria Math" panose="02040503050406030204" pitchFamily="18" charset="0"/>
                                    </a:rPr>
                                  </m:ctrlPr>
                                </m:sSupPr>
                                <m:e>
                                  <m:r>
                                    <a:rPr lang="en-US" sz="2200" b="0" i="1" smtClean="0">
                                      <a:solidFill>
                                        <a:srgbClr val="FF3399"/>
                                      </a:solidFill>
                                      <a:latin typeface="Cambria Math" panose="02040503050406030204" pitchFamily="18" charset="0"/>
                                      <a:ea typeface="Cambria Math" panose="02040503050406030204" pitchFamily="18" charset="0"/>
                                    </a:rPr>
                                    <m:t>𝑢</m:t>
                                  </m:r>
                                </m:e>
                                <m:sup>
                                  <m:r>
                                    <a:rPr lang="en-US" sz="2200" i="1">
                                      <a:solidFill>
                                        <a:srgbClr val="FF3399"/>
                                      </a:solidFill>
                                      <a:latin typeface="Cambria Math" panose="02040503050406030204" pitchFamily="18" charset="0"/>
                                      <a:ea typeface="Cambria Math" panose="02040503050406030204" pitchFamily="18" charset="0"/>
                                    </a:rPr>
                                    <m:t>2</m:t>
                                  </m:r>
                                </m:sup>
                              </m:sSup>
                            </m:sup>
                          </m:sSup>
                          <m:r>
                            <a:rPr lang="en-US" sz="2200" i="1">
                              <a:solidFill>
                                <a:srgbClr val="FF3399"/>
                              </a:solidFill>
                              <a:latin typeface="Cambria Math" panose="02040503050406030204" pitchFamily="18" charset="0"/>
                            </a:rPr>
                            <m:t>𝑑𝑉</m:t>
                          </m:r>
                          <m:r>
                            <a:rPr lang="en-US" sz="2200" i="1">
                              <a:solidFill>
                                <a:srgbClr val="FF3399"/>
                              </a:solidFill>
                              <a:latin typeface="Cambria Math" panose="02040503050406030204" pitchFamily="18" charset="0"/>
                            </a:rPr>
                            <m:t>=</m:t>
                          </m:r>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m:t>
                              </m:r>
                              <m:r>
                                <a:rPr lang="en-US" sz="2200" b="0" i="1" smtClean="0">
                                  <a:solidFill>
                                    <a:srgbClr val="FF3399"/>
                                  </a:solidFill>
                                  <a:latin typeface="Cambria Math" panose="02040503050406030204" pitchFamily="18" charset="0"/>
                                </a:rPr>
                                <m:t>4</m:t>
                              </m:r>
                              <m:r>
                                <a:rPr lang="en-US" sz="2200" i="1">
                                  <a:solidFill>
                                    <a:srgbClr val="FF3399"/>
                                  </a:solidFill>
                                  <a:latin typeface="Cambria Math" panose="02040503050406030204" pitchFamily="18" charset="0"/>
                                </a:rPr>
                                <m:t>−1)!</m:t>
                              </m:r>
                            </m:num>
                            <m:den>
                              <m:sSup>
                                <m:sSupPr>
                                  <m:ctrlPr>
                                    <a:rPr lang="en-US" sz="2200" i="1">
                                      <a:solidFill>
                                        <a:srgbClr val="FF3399"/>
                                      </a:solidFill>
                                      <a:latin typeface="Cambria Math" panose="02040503050406030204" pitchFamily="18" charset="0"/>
                                    </a:rPr>
                                  </m:ctrlPr>
                                </m:sSupPr>
                                <m:e>
                                  <m:r>
                                    <a:rPr lang="en-US" sz="2200" b="0" i="1" smtClean="0">
                                      <a:solidFill>
                                        <a:srgbClr val="FF3399"/>
                                      </a:solidFill>
                                      <a:latin typeface="Cambria Math" panose="02040503050406030204" pitchFamily="18" charset="0"/>
                                    </a:rPr>
                                    <m:t>4</m:t>
                                  </m:r>
                                  <m:r>
                                    <a:rPr lang="en-US" sz="2200" i="1">
                                      <a:solidFill>
                                        <a:srgbClr val="FF3399"/>
                                      </a:solidFill>
                                      <a:latin typeface="Cambria Math" panose="02040503050406030204" pitchFamily="18" charset="0"/>
                                      <a:ea typeface="Cambria Math" panose="02040503050406030204" pitchFamily="18" charset="0"/>
                                    </a:rPr>
                                    <m:t>𝛽</m:t>
                                  </m:r>
                                </m:e>
                                <m:sup>
                                  <m:r>
                                    <a:rPr lang="en-US" sz="2200" b="0" i="1" smtClean="0">
                                      <a:solidFill>
                                        <a:srgbClr val="FF3399"/>
                                      </a:solidFill>
                                      <a:latin typeface="Cambria Math" panose="02040503050406030204" pitchFamily="18" charset="0"/>
                                      <a:ea typeface="Cambria Math" panose="02040503050406030204" pitchFamily="18" charset="0"/>
                                    </a:rPr>
                                    <m:t>2</m:t>
                                  </m:r>
                                </m:sup>
                              </m:sSup>
                            </m:den>
                          </m:f>
                          <m:rad>
                            <m:radPr>
                              <m:degHide m:val="on"/>
                              <m:ctrlPr>
                                <a:rPr lang="en-US" sz="2200" i="1">
                                  <a:solidFill>
                                    <a:srgbClr val="FF3399"/>
                                  </a:solidFill>
                                  <a:latin typeface="Cambria Math" panose="02040503050406030204" pitchFamily="18" charset="0"/>
                                </a:rPr>
                              </m:ctrlPr>
                            </m:radPr>
                            <m:deg/>
                            <m:e>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ea typeface="Cambria Math" panose="02040503050406030204" pitchFamily="18" charset="0"/>
                                    </a:rPr>
                                    <m:t>𝜋</m:t>
                                  </m:r>
                                </m:num>
                                <m:den>
                                  <m:r>
                                    <a:rPr lang="en-US" sz="2200" i="1">
                                      <a:solidFill>
                                        <a:srgbClr val="FF3399"/>
                                      </a:solidFill>
                                      <a:latin typeface="Cambria Math" panose="02040503050406030204" pitchFamily="18" charset="0"/>
                                      <a:ea typeface="Cambria Math" panose="02040503050406030204" pitchFamily="18" charset="0"/>
                                    </a:rPr>
                                    <m:t>𝛽</m:t>
                                  </m:r>
                                </m:den>
                              </m:f>
                            </m:e>
                          </m:rad>
                          <m:r>
                            <a:rPr lang="en-US" sz="2200" b="0" i="1" smtClean="0">
                              <a:solidFill>
                                <a:srgbClr val="FF3399"/>
                              </a:solidFill>
                              <a:latin typeface="Cambria Math" panose="02040503050406030204" pitchFamily="18" charset="0"/>
                              <a:ea typeface="Cambria Math" panose="02040503050406030204" pitchFamily="18" charset="0"/>
                            </a:rPr>
                            <m:t>=</m:t>
                          </m:r>
                          <m:f>
                            <m:fPr>
                              <m:ctrlPr>
                                <a:rPr lang="en-US" sz="2200" b="0" i="1" smtClean="0">
                                  <a:solidFill>
                                    <a:srgbClr val="FF3399"/>
                                  </a:solidFill>
                                  <a:latin typeface="Cambria Math" panose="02040503050406030204" pitchFamily="18" charset="0"/>
                                  <a:ea typeface="Cambria Math" panose="02040503050406030204" pitchFamily="18" charset="0"/>
                                </a:rPr>
                              </m:ctrlPr>
                            </m:fPr>
                            <m:num>
                              <m:r>
                                <a:rPr lang="en-US" sz="2200" b="0" i="1" smtClean="0">
                                  <a:solidFill>
                                    <a:srgbClr val="FF3399"/>
                                  </a:solidFill>
                                  <a:latin typeface="Cambria Math" panose="02040503050406030204" pitchFamily="18" charset="0"/>
                                  <a:ea typeface="Cambria Math" panose="02040503050406030204" pitchFamily="18" charset="0"/>
                                </a:rPr>
                                <m:t>3!</m:t>
                              </m:r>
                            </m:num>
                            <m:den>
                              <m:sSup>
                                <m:sSupPr>
                                  <m:ctrlPr>
                                    <a:rPr lang="en-US" sz="2200" i="1">
                                      <a:solidFill>
                                        <a:srgbClr val="FF3399"/>
                                      </a:solidFill>
                                      <a:latin typeface="Cambria Math" panose="02040503050406030204" pitchFamily="18" charset="0"/>
                                    </a:rPr>
                                  </m:ctrlPr>
                                </m:sSupPr>
                                <m:e>
                                  <m:r>
                                    <a:rPr lang="en-US" sz="2200" i="1">
                                      <a:solidFill>
                                        <a:srgbClr val="FF3399"/>
                                      </a:solidFill>
                                      <a:latin typeface="Cambria Math" panose="02040503050406030204" pitchFamily="18" charset="0"/>
                                    </a:rPr>
                                    <m:t>4</m:t>
                                  </m:r>
                                  <m:r>
                                    <a:rPr lang="en-US" sz="2200" i="1">
                                      <a:solidFill>
                                        <a:srgbClr val="FF3399"/>
                                      </a:solidFill>
                                      <a:latin typeface="Cambria Math" panose="02040503050406030204" pitchFamily="18" charset="0"/>
                                      <a:ea typeface="Cambria Math" panose="02040503050406030204" pitchFamily="18" charset="0"/>
                                    </a:rPr>
                                    <m:t>𝛽</m:t>
                                  </m:r>
                                </m:e>
                                <m:sup>
                                  <m:r>
                                    <a:rPr lang="en-US" sz="2200" i="1">
                                      <a:solidFill>
                                        <a:srgbClr val="FF3399"/>
                                      </a:solidFill>
                                      <a:latin typeface="Cambria Math" panose="02040503050406030204" pitchFamily="18" charset="0"/>
                                      <a:ea typeface="Cambria Math" panose="02040503050406030204" pitchFamily="18" charset="0"/>
                                    </a:rPr>
                                    <m:t>2</m:t>
                                  </m:r>
                                </m:sup>
                              </m:sSup>
                            </m:den>
                          </m:f>
                          <m:rad>
                            <m:radPr>
                              <m:degHide m:val="on"/>
                              <m:ctrlPr>
                                <a:rPr lang="en-US" sz="2200" i="1">
                                  <a:solidFill>
                                    <a:srgbClr val="FF3399"/>
                                  </a:solidFill>
                                  <a:latin typeface="Cambria Math" panose="02040503050406030204" pitchFamily="18" charset="0"/>
                                </a:rPr>
                              </m:ctrlPr>
                            </m:radPr>
                            <m:deg/>
                            <m:e>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ea typeface="Cambria Math" panose="02040503050406030204" pitchFamily="18" charset="0"/>
                                    </a:rPr>
                                    <m:t>𝜋</m:t>
                                  </m:r>
                                </m:num>
                                <m:den>
                                  <m:r>
                                    <a:rPr lang="en-US" sz="2200" i="1">
                                      <a:solidFill>
                                        <a:srgbClr val="FF3399"/>
                                      </a:solidFill>
                                      <a:latin typeface="Cambria Math" panose="02040503050406030204" pitchFamily="18" charset="0"/>
                                      <a:ea typeface="Cambria Math" panose="02040503050406030204" pitchFamily="18" charset="0"/>
                                    </a:rPr>
                                    <m:t>𝛽</m:t>
                                  </m:r>
                                </m:den>
                              </m:f>
                            </m:e>
                          </m:rad>
                          <m:r>
                            <a:rPr lang="en-US" sz="2200" b="0" i="1" smtClean="0">
                              <a:solidFill>
                                <a:srgbClr val="FF3399"/>
                              </a:solidFill>
                              <a:latin typeface="Cambria Math" panose="02040503050406030204" pitchFamily="18" charset="0"/>
                              <a:ea typeface="Cambria Math" panose="02040503050406030204" pitchFamily="18" charset="0"/>
                            </a:rPr>
                            <m:t>=</m:t>
                          </m:r>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6</m:t>
                              </m:r>
                            </m:num>
                            <m:den>
                              <m:sSup>
                                <m:sSupPr>
                                  <m:ctrlPr>
                                    <a:rPr lang="en-US" sz="2200" i="1">
                                      <a:solidFill>
                                        <a:srgbClr val="FF3399"/>
                                      </a:solidFill>
                                      <a:latin typeface="Cambria Math" panose="02040503050406030204" pitchFamily="18" charset="0"/>
                                    </a:rPr>
                                  </m:ctrlPr>
                                </m:sSupPr>
                                <m:e>
                                  <m:r>
                                    <a:rPr lang="en-US" sz="2200" i="1">
                                      <a:solidFill>
                                        <a:srgbClr val="FF3399"/>
                                      </a:solidFill>
                                      <a:latin typeface="Cambria Math" panose="02040503050406030204" pitchFamily="18" charset="0"/>
                                    </a:rPr>
                                    <m:t>4</m:t>
                                  </m:r>
                                  <m:r>
                                    <a:rPr lang="en-US" sz="2200" i="1">
                                      <a:solidFill>
                                        <a:srgbClr val="FF3399"/>
                                      </a:solidFill>
                                      <a:latin typeface="Cambria Math" panose="02040503050406030204" pitchFamily="18" charset="0"/>
                                      <a:ea typeface="Cambria Math" panose="02040503050406030204" pitchFamily="18" charset="0"/>
                                    </a:rPr>
                                    <m:t>𝛽</m:t>
                                  </m:r>
                                </m:e>
                                <m:sup>
                                  <m:r>
                                    <a:rPr lang="en-US" sz="2200" i="1">
                                      <a:solidFill>
                                        <a:srgbClr val="FF3399"/>
                                      </a:solidFill>
                                      <a:latin typeface="Cambria Math" panose="02040503050406030204" pitchFamily="18" charset="0"/>
                                      <a:ea typeface="Cambria Math" panose="02040503050406030204" pitchFamily="18" charset="0"/>
                                    </a:rPr>
                                    <m:t>2</m:t>
                                  </m:r>
                                </m:sup>
                              </m:sSup>
                            </m:den>
                          </m:f>
                          <m:rad>
                            <m:radPr>
                              <m:degHide m:val="on"/>
                              <m:ctrlPr>
                                <a:rPr lang="en-US" sz="2200" i="1">
                                  <a:solidFill>
                                    <a:srgbClr val="FF3399"/>
                                  </a:solidFill>
                                  <a:latin typeface="Cambria Math" panose="02040503050406030204" pitchFamily="18" charset="0"/>
                                </a:rPr>
                              </m:ctrlPr>
                            </m:radPr>
                            <m:deg/>
                            <m:e>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ea typeface="Cambria Math" panose="02040503050406030204" pitchFamily="18" charset="0"/>
                                    </a:rPr>
                                    <m:t>𝜋</m:t>
                                  </m:r>
                                </m:num>
                                <m:den>
                                  <m:r>
                                    <a:rPr lang="en-US" sz="2200" i="1">
                                      <a:solidFill>
                                        <a:srgbClr val="FF3399"/>
                                      </a:solidFill>
                                      <a:latin typeface="Cambria Math" panose="02040503050406030204" pitchFamily="18" charset="0"/>
                                      <a:ea typeface="Cambria Math" panose="02040503050406030204" pitchFamily="18" charset="0"/>
                                    </a:rPr>
                                    <m:t>𝛽</m:t>
                                  </m:r>
                                </m:den>
                              </m:f>
                            </m:e>
                          </m:rad>
                          <m:r>
                            <m:rPr>
                              <m:nor/>
                            </m:rPr>
                            <a:rPr lang="en-US" sz="2200" dirty="0">
                              <a:solidFill>
                                <a:srgbClr val="FF3399"/>
                              </a:solidFill>
                            </a:rPr>
                            <m:t> </m:t>
                          </m:r>
                        </m:e>
                      </m:nary>
                    </m:oMath>
                  </m:oMathPara>
                </a14:m>
                <a:endParaRPr lang="en-US" sz="2200" dirty="0"/>
              </a:p>
            </p:txBody>
          </p:sp>
        </mc:Choice>
        <mc:Fallback xmlns="">
          <p:sp>
            <p:nvSpPr>
              <p:cNvPr id="8" name="TextBox 7"/>
              <p:cNvSpPr txBox="1">
                <a:spLocks noRot="1" noChangeAspect="1" noMove="1" noResize="1" noEditPoints="1" noAdjustHandles="1" noChangeArrowheads="1" noChangeShapeType="1" noTextEdit="1"/>
              </p:cNvSpPr>
              <p:nvPr/>
            </p:nvSpPr>
            <p:spPr>
              <a:xfrm>
                <a:off x="3193958" y="3629317"/>
                <a:ext cx="6426557" cy="1092671"/>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343955" y="4662924"/>
                <a:ext cx="6838682" cy="100232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limLoc m:val="undOvr"/>
                          <m:subHide m:val="on"/>
                          <m:supHide m:val="on"/>
                          <m:ctrlPr>
                            <a:rPr lang="en-US" sz="2200" b="0" i="1" smtClean="0">
                              <a:solidFill>
                                <a:schemeClr val="accent5">
                                  <a:lumMod val="75000"/>
                                </a:schemeClr>
                              </a:solidFill>
                              <a:latin typeface="Cambria Math" panose="02040503050406030204" pitchFamily="18" charset="0"/>
                            </a:rPr>
                          </m:ctrlPr>
                        </m:naryPr>
                        <m:sub/>
                        <m:sup/>
                        <m:e>
                          <m:sSup>
                            <m:sSupPr>
                              <m:ctrlPr>
                                <a:rPr lang="en-US" sz="2200" i="1">
                                  <a:solidFill>
                                    <a:schemeClr val="accent5">
                                      <a:lumMod val="75000"/>
                                    </a:schemeClr>
                                  </a:solidFill>
                                  <a:latin typeface="Cambria Math" panose="02040503050406030204" pitchFamily="18" charset="0"/>
                                </a:rPr>
                              </m:ctrlPr>
                            </m:sSupPr>
                            <m:e>
                              <m:r>
                                <a:rPr lang="en-US" sz="2200" b="0" i="1" smtClean="0">
                                  <a:solidFill>
                                    <a:schemeClr val="accent5">
                                      <a:lumMod val="75000"/>
                                    </a:schemeClr>
                                  </a:solidFill>
                                  <a:latin typeface="Cambria Math" panose="02040503050406030204" pitchFamily="18" charset="0"/>
                                </a:rPr>
                                <m:t>𝑢</m:t>
                              </m:r>
                            </m:e>
                            <m:sup>
                              <m:r>
                                <a:rPr lang="en-US" sz="2200" i="1">
                                  <a:solidFill>
                                    <a:schemeClr val="accent5">
                                      <a:lumMod val="75000"/>
                                    </a:schemeClr>
                                  </a:solidFill>
                                  <a:latin typeface="Cambria Math" panose="02040503050406030204" pitchFamily="18" charset="0"/>
                                </a:rPr>
                                <m:t>4</m:t>
                              </m:r>
                            </m:sup>
                          </m:sSup>
                          <m:sSup>
                            <m:sSupPr>
                              <m:ctrlPr>
                                <a:rPr lang="en-US" sz="2200" i="1">
                                  <a:solidFill>
                                    <a:schemeClr val="accent5">
                                      <a:lumMod val="75000"/>
                                    </a:schemeClr>
                                  </a:solidFill>
                                  <a:latin typeface="Cambria Math" panose="02040503050406030204" pitchFamily="18" charset="0"/>
                                </a:rPr>
                              </m:ctrlPr>
                            </m:sSupPr>
                            <m:e>
                              <m:r>
                                <a:rPr lang="en-US" sz="2200" i="1">
                                  <a:solidFill>
                                    <a:schemeClr val="accent5">
                                      <a:lumMod val="75000"/>
                                    </a:schemeClr>
                                  </a:solidFill>
                                  <a:latin typeface="Cambria Math" panose="02040503050406030204" pitchFamily="18" charset="0"/>
                                </a:rPr>
                                <m:t>𝑒</m:t>
                              </m:r>
                            </m:e>
                            <m:sup>
                              <m:r>
                                <a:rPr lang="en-US" sz="2200" i="1">
                                  <a:solidFill>
                                    <a:schemeClr val="accent5">
                                      <a:lumMod val="75000"/>
                                    </a:schemeClr>
                                  </a:solidFill>
                                  <a:latin typeface="Cambria Math" panose="02040503050406030204" pitchFamily="18" charset="0"/>
                                </a:rPr>
                                <m:t>−</m:t>
                              </m:r>
                              <m:r>
                                <a:rPr lang="en-US" sz="2200" i="1">
                                  <a:solidFill>
                                    <a:schemeClr val="accent5">
                                      <a:lumMod val="75000"/>
                                    </a:schemeClr>
                                  </a:solidFill>
                                  <a:latin typeface="Cambria Math" panose="02040503050406030204" pitchFamily="18" charset="0"/>
                                  <a:ea typeface="Cambria Math" panose="02040503050406030204" pitchFamily="18" charset="0"/>
                                </a:rPr>
                                <m:t>𝛽</m:t>
                              </m:r>
                              <m:sSup>
                                <m:sSupPr>
                                  <m:ctrlPr>
                                    <a:rPr lang="en-US" sz="2200" i="1">
                                      <a:solidFill>
                                        <a:schemeClr val="accent5">
                                          <a:lumMod val="75000"/>
                                        </a:schemeClr>
                                      </a:solidFill>
                                      <a:latin typeface="Cambria Math" panose="02040503050406030204" pitchFamily="18" charset="0"/>
                                      <a:ea typeface="Cambria Math" panose="02040503050406030204" pitchFamily="18" charset="0"/>
                                    </a:rPr>
                                  </m:ctrlPr>
                                </m:sSupPr>
                                <m:e>
                                  <m:r>
                                    <a:rPr lang="en-US" sz="2200" b="0" i="1" smtClean="0">
                                      <a:solidFill>
                                        <a:schemeClr val="accent5">
                                          <a:lumMod val="75000"/>
                                        </a:schemeClr>
                                      </a:solidFill>
                                      <a:latin typeface="Cambria Math" panose="02040503050406030204" pitchFamily="18" charset="0"/>
                                      <a:ea typeface="Cambria Math" panose="02040503050406030204" pitchFamily="18" charset="0"/>
                                    </a:rPr>
                                    <m:t>𝑢</m:t>
                                  </m:r>
                                </m:e>
                                <m:sup>
                                  <m:r>
                                    <a:rPr lang="en-US" sz="2200" i="1">
                                      <a:solidFill>
                                        <a:schemeClr val="accent5">
                                          <a:lumMod val="75000"/>
                                        </a:schemeClr>
                                      </a:solidFill>
                                      <a:latin typeface="Cambria Math" panose="02040503050406030204" pitchFamily="18" charset="0"/>
                                      <a:ea typeface="Cambria Math" panose="02040503050406030204" pitchFamily="18" charset="0"/>
                                    </a:rPr>
                                    <m:t>2</m:t>
                                  </m:r>
                                </m:sup>
                              </m:sSup>
                            </m:sup>
                          </m:sSup>
                          <m:r>
                            <a:rPr lang="en-US" sz="2200" i="1">
                              <a:solidFill>
                                <a:schemeClr val="accent5">
                                  <a:lumMod val="75000"/>
                                </a:schemeClr>
                              </a:solidFill>
                              <a:latin typeface="Cambria Math" panose="02040503050406030204" pitchFamily="18" charset="0"/>
                            </a:rPr>
                            <m:t>𝑑𝑉</m:t>
                          </m:r>
                        </m:e>
                      </m:nary>
                      <m:r>
                        <a:rPr lang="en-US" sz="2200" b="0" i="1" smtClean="0">
                          <a:solidFill>
                            <a:schemeClr val="accent5">
                              <a:lumMod val="75000"/>
                            </a:schemeClr>
                          </a:solidFill>
                          <a:latin typeface="Cambria Math" panose="02040503050406030204" pitchFamily="18" charset="0"/>
                        </a:rPr>
                        <m:t>=</m:t>
                      </m:r>
                      <m:f>
                        <m:fPr>
                          <m:ctrlPr>
                            <a:rPr lang="en-US" sz="2200" b="0" i="1" smtClean="0">
                              <a:solidFill>
                                <a:schemeClr val="accent5">
                                  <a:lumMod val="75000"/>
                                </a:schemeClr>
                              </a:solidFill>
                              <a:latin typeface="Cambria Math" panose="02040503050406030204" pitchFamily="18" charset="0"/>
                            </a:rPr>
                          </m:ctrlPr>
                        </m:fPr>
                        <m:num>
                          <m:r>
                            <a:rPr lang="en-US" sz="2200" b="0" i="1" smtClean="0">
                              <a:solidFill>
                                <a:schemeClr val="accent5">
                                  <a:lumMod val="75000"/>
                                </a:schemeClr>
                              </a:solidFill>
                              <a:latin typeface="Cambria Math" panose="02040503050406030204" pitchFamily="18" charset="0"/>
                            </a:rPr>
                            <m:t>3</m:t>
                          </m:r>
                        </m:num>
                        <m:den>
                          <m:r>
                            <a:rPr lang="en-US" sz="2200" b="0" i="1" smtClean="0">
                              <a:solidFill>
                                <a:schemeClr val="accent5">
                                  <a:lumMod val="75000"/>
                                </a:schemeClr>
                              </a:solidFill>
                              <a:latin typeface="Cambria Math" panose="02040503050406030204" pitchFamily="18" charset="0"/>
                            </a:rPr>
                            <m:t>2</m:t>
                          </m:r>
                        </m:den>
                      </m:f>
                      <m:rad>
                        <m:radPr>
                          <m:degHide m:val="on"/>
                          <m:ctrlPr>
                            <a:rPr lang="en-US" sz="2200" b="0" i="1" smtClean="0">
                              <a:solidFill>
                                <a:schemeClr val="accent5">
                                  <a:lumMod val="75000"/>
                                </a:schemeClr>
                              </a:solidFill>
                              <a:latin typeface="Cambria Math" panose="02040503050406030204" pitchFamily="18" charset="0"/>
                              <a:ea typeface="Cambria Math" panose="02040503050406030204" pitchFamily="18" charset="0"/>
                            </a:rPr>
                          </m:ctrlPr>
                        </m:radPr>
                        <m:deg/>
                        <m:e>
                          <m:r>
                            <a:rPr lang="en-US" sz="2200" b="0" i="1" smtClean="0">
                              <a:solidFill>
                                <a:schemeClr val="accent5">
                                  <a:lumMod val="75000"/>
                                </a:schemeClr>
                              </a:solidFill>
                              <a:latin typeface="Cambria Math" panose="02040503050406030204" pitchFamily="18" charset="0"/>
                              <a:ea typeface="Cambria Math" panose="02040503050406030204" pitchFamily="18" charset="0"/>
                            </a:rPr>
                            <m:t>𝜋</m:t>
                          </m:r>
                        </m:e>
                      </m:rad>
                      <m:r>
                        <a:rPr lang="en-US" sz="2200" b="0" i="1" smtClean="0">
                          <a:solidFill>
                            <a:schemeClr val="accent5">
                              <a:lumMod val="75000"/>
                            </a:schemeClr>
                          </a:solidFill>
                          <a:latin typeface="Cambria Math" panose="02040503050406030204" pitchFamily="18" charset="0"/>
                          <a:ea typeface="Cambria Math" panose="02040503050406030204" pitchFamily="18" charset="0"/>
                        </a:rPr>
                        <m:t>.</m:t>
                      </m:r>
                      <m:f>
                        <m:fPr>
                          <m:ctrlPr>
                            <a:rPr lang="en-US" sz="2200" b="0" i="1" smtClean="0">
                              <a:solidFill>
                                <a:schemeClr val="accent5">
                                  <a:lumMod val="75000"/>
                                </a:schemeClr>
                              </a:solidFill>
                              <a:latin typeface="Cambria Math" panose="02040503050406030204" pitchFamily="18" charset="0"/>
                              <a:ea typeface="Cambria Math" panose="02040503050406030204" pitchFamily="18" charset="0"/>
                            </a:rPr>
                          </m:ctrlPr>
                        </m:fPr>
                        <m:num>
                          <m:r>
                            <a:rPr lang="en-US" sz="2200" b="0" i="1" smtClean="0">
                              <a:solidFill>
                                <a:schemeClr val="accent5">
                                  <a:lumMod val="75000"/>
                                </a:schemeClr>
                              </a:solidFill>
                              <a:latin typeface="Cambria Math" panose="02040503050406030204" pitchFamily="18" charset="0"/>
                              <a:ea typeface="Cambria Math" panose="02040503050406030204" pitchFamily="18" charset="0"/>
                            </a:rPr>
                            <m:t>1</m:t>
                          </m:r>
                        </m:num>
                        <m:den>
                          <m:sSup>
                            <m:sSupPr>
                              <m:ctrlPr>
                                <a:rPr lang="en-US" sz="2200" b="0" i="1" smtClean="0">
                                  <a:solidFill>
                                    <a:schemeClr val="accent5">
                                      <a:lumMod val="75000"/>
                                    </a:schemeClr>
                                  </a:solidFill>
                                  <a:latin typeface="Cambria Math" panose="02040503050406030204" pitchFamily="18" charset="0"/>
                                  <a:ea typeface="Cambria Math" panose="02040503050406030204" pitchFamily="18" charset="0"/>
                                </a:rPr>
                              </m:ctrlPr>
                            </m:sSupPr>
                            <m:e>
                              <m:r>
                                <a:rPr lang="en-US" sz="2200" b="0" i="1" smtClean="0">
                                  <a:solidFill>
                                    <a:schemeClr val="accent5">
                                      <a:lumMod val="75000"/>
                                    </a:schemeClr>
                                  </a:solidFill>
                                  <a:latin typeface="Cambria Math" panose="02040503050406030204" pitchFamily="18" charset="0"/>
                                  <a:ea typeface="Cambria Math" panose="02040503050406030204" pitchFamily="18" charset="0"/>
                                </a:rPr>
                                <m:t>𝛽</m:t>
                              </m:r>
                            </m:e>
                            <m:sup>
                              <m:f>
                                <m:fPr>
                                  <m:ctrlPr>
                                    <a:rPr lang="en-US" sz="2200" b="0" i="1" smtClean="0">
                                      <a:solidFill>
                                        <a:schemeClr val="accent5">
                                          <a:lumMod val="75000"/>
                                        </a:schemeClr>
                                      </a:solidFill>
                                      <a:latin typeface="Cambria Math" panose="02040503050406030204" pitchFamily="18" charset="0"/>
                                      <a:ea typeface="Cambria Math" panose="02040503050406030204" pitchFamily="18" charset="0"/>
                                    </a:rPr>
                                  </m:ctrlPr>
                                </m:fPr>
                                <m:num>
                                  <m:r>
                                    <a:rPr lang="en-US" sz="2200" b="0" i="1" smtClean="0">
                                      <a:solidFill>
                                        <a:schemeClr val="accent5">
                                          <a:lumMod val="75000"/>
                                        </a:schemeClr>
                                      </a:solidFill>
                                      <a:latin typeface="Cambria Math" panose="02040503050406030204" pitchFamily="18" charset="0"/>
                                      <a:ea typeface="Cambria Math" panose="02040503050406030204" pitchFamily="18" charset="0"/>
                                    </a:rPr>
                                    <m:t>5</m:t>
                                  </m:r>
                                </m:num>
                                <m:den>
                                  <m:r>
                                    <a:rPr lang="en-US" sz="2200" b="0" i="1" smtClean="0">
                                      <a:solidFill>
                                        <a:schemeClr val="accent5">
                                          <a:lumMod val="75000"/>
                                        </a:schemeClr>
                                      </a:solidFill>
                                      <a:latin typeface="Cambria Math" panose="02040503050406030204" pitchFamily="18" charset="0"/>
                                      <a:ea typeface="Cambria Math" panose="02040503050406030204" pitchFamily="18" charset="0"/>
                                    </a:rPr>
                                    <m:t>2</m:t>
                                  </m:r>
                                </m:den>
                              </m:f>
                            </m:sup>
                          </m:sSup>
                        </m:den>
                      </m:f>
                    </m:oMath>
                  </m:oMathPara>
                </a14:m>
                <a:endParaRPr lang="en-US" sz="2200" dirty="0">
                  <a:solidFill>
                    <a:schemeClr val="accent5">
                      <a:lumMod val="75000"/>
                    </a:schemeClr>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343955" y="4662924"/>
                <a:ext cx="6838682" cy="1002326"/>
              </a:xfrm>
              <a:prstGeom prst="rect">
                <a:avLst/>
              </a:prstGeom>
              <a:blipFill rotWithShape="0">
                <a:blip r:embed="rId8"/>
                <a:stretch>
                  <a:fillRect/>
                </a:stretch>
              </a:blipFill>
            </p:spPr>
            <p:txBody>
              <a:bodyPr/>
              <a:lstStyle/>
              <a:p>
                <a:r>
                  <a:rPr lang="en-US">
                    <a:noFill/>
                  </a:rPr>
                  <a:t> </a:t>
                </a:r>
              </a:p>
            </p:txBody>
          </p:sp>
        </mc:Fallback>
      </mc:AlternateContent>
      <p:sp>
        <p:nvSpPr>
          <p:cNvPr id="10" name="TextBox 9"/>
          <p:cNvSpPr txBox="1"/>
          <p:nvPr/>
        </p:nvSpPr>
        <p:spPr>
          <a:xfrm>
            <a:off x="862886" y="5608710"/>
            <a:ext cx="9800822" cy="1200329"/>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By applying this general formula on the odd terms the answer will be zero so, the odd terms vanishes and we are left with only even terms. Now put these values in eq. (18) we get,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88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 calcmode="lin" valueType="num">
                                      <p:cBhvr additive="base">
                                        <p:cTn id="20"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fade">
                                      <p:cBhvr>
                                        <p:cTn id="26" dur="1000"/>
                                        <p:tgtEl>
                                          <p:spTgt spid="6">
                                            <p:txEl>
                                              <p:pRg st="0" end="0"/>
                                            </p:txEl>
                                          </p:spTgt>
                                        </p:tgtEl>
                                      </p:cBhvr>
                                    </p:animEffect>
                                    <p:anim calcmode="lin" valueType="num">
                                      <p:cBhvr>
                                        <p:cTn id="2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down)">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barn(inVertical)">
                                      <p:cBhvr>
                                        <p:cTn id="42" dur="5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4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481071" y="61159"/>
                <a:ext cx="7959144" cy="11982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rgbClr val="00B050"/>
                          </a:solidFill>
                          <a:latin typeface="Cambria Math" panose="02040503050406030204" pitchFamily="18" charset="0"/>
                        </a:rPr>
                        <m:t>1−</m:t>
                      </m:r>
                      <m:f>
                        <m:fPr>
                          <m:ctrlPr>
                            <a:rPr lang="en-US" sz="2200" i="1">
                              <a:solidFill>
                                <a:srgbClr val="00B050"/>
                              </a:solidFill>
                              <a:latin typeface="Cambria Math" panose="02040503050406030204" pitchFamily="18" charset="0"/>
                            </a:rPr>
                          </m:ctrlPr>
                        </m:fPr>
                        <m:num>
                          <m:sSubSup>
                            <m:sSubSupPr>
                              <m:ctrlPr>
                                <a:rPr lang="en-US" sz="2200" i="1">
                                  <a:solidFill>
                                    <a:srgbClr val="00B050"/>
                                  </a:solidFill>
                                  <a:latin typeface="Cambria Math" panose="02040503050406030204" pitchFamily="18" charset="0"/>
                                </a:rPr>
                              </m:ctrlPr>
                            </m:sSubSupPr>
                            <m:e>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rPr>
                                <m:t>𝑝𝑒</m:t>
                              </m:r>
                            </m:sub>
                            <m:sup>
                              <m:r>
                                <a:rPr lang="en-US" sz="2200" i="1">
                                  <a:solidFill>
                                    <a:srgbClr val="00B050"/>
                                  </a:solidFill>
                                  <a:latin typeface="Cambria Math" panose="02040503050406030204" pitchFamily="18" charset="0"/>
                                </a:rPr>
                                <m:t>2</m:t>
                              </m:r>
                            </m:sup>
                          </m:sSubSup>
                        </m:num>
                        <m:den>
                          <m:sSup>
                            <m:sSupPr>
                              <m:ctrlPr>
                                <a:rPr lang="en-US" sz="2200" i="1">
                                  <a:solidFill>
                                    <a:srgbClr val="00B050"/>
                                  </a:solidFill>
                                  <a:latin typeface="Cambria Math" panose="02040503050406030204" pitchFamily="18" charset="0"/>
                                </a:rPr>
                              </m:ctrlPr>
                            </m:sSupPr>
                            <m:e>
                              <m:r>
                                <a:rPr lang="en-US" sz="2200" i="1">
                                  <a:solidFill>
                                    <a:srgbClr val="00B050"/>
                                  </a:solidFill>
                                  <a:latin typeface="Cambria Math" panose="02040503050406030204" pitchFamily="18" charset="0"/>
                                </a:rPr>
                                <m:t>𝑘</m:t>
                              </m:r>
                            </m:e>
                            <m:sup>
                              <m:r>
                                <a:rPr lang="en-US" sz="2200" i="1">
                                  <a:solidFill>
                                    <a:srgbClr val="00B050"/>
                                  </a:solidFill>
                                  <a:latin typeface="Cambria Math" panose="02040503050406030204" pitchFamily="18" charset="0"/>
                                </a:rPr>
                                <m:t>2</m:t>
                              </m:r>
                            </m:sup>
                          </m:sSup>
                        </m:den>
                      </m:f>
                      <m:sSup>
                        <m:sSupPr>
                          <m:ctrlPr>
                            <a:rPr lang="en-US" sz="2200" i="1">
                              <a:solidFill>
                                <a:srgbClr val="00B050"/>
                              </a:solidFill>
                              <a:latin typeface="Cambria Math" panose="02040503050406030204" pitchFamily="18" charset="0"/>
                            </a:rPr>
                          </m:ctrlPr>
                        </m:sSupPr>
                        <m:e>
                          <m:d>
                            <m:dPr>
                              <m:ctrlPr>
                                <a:rPr lang="en-US" sz="2200" i="1">
                                  <a:solidFill>
                                    <a:srgbClr val="00B050"/>
                                  </a:solidFill>
                                  <a:latin typeface="Cambria Math" panose="02040503050406030204" pitchFamily="18" charset="0"/>
                                </a:rPr>
                              </m:ctrlPr>
                            </m:dPr>
                            <m:e>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𝑚</m:t>
                                  </m:r>
                                </m:num>
                                <m:den>
                                  <m:r>
                                    <a:rPr lang="en-US" sz="2200" i="1">
                                      <a:solidFill>
                                        <a:srgbClr val="00B050"/>
                                      </a:solidFill>
                                      <a:latin typeface="Cambria Math" panose="02040503050406030204" pitchFamily="18" charset="0"/>
                                    </a:rPr>
                                    <m:t>𝑘</m:t>
                                  </m:r>
                                  <m:sSub>
                                    <m:sSubPr>
                                      <m:ctrlPr>
                                        <a:rPr lang="en-US" sz="2200" i="1">
                                          <a:solidFill>
                                            <a:srgbClr val="00B050"/>
                                          </a:solidFill>
                                          <a:latin typeface="Cambria Math" panose="02040503050406030204" pitchFamily="18" charset="0"/>
                                        </a:rPr>
                                      </m:ctrlPr>
                                    </m:sSubPr>
                                    <m:e>
                                      <m:r>
                                        <a:rPr lang="en-US" sz="2200" i="1">
                                          <a:solidFill>
                                            <a:srgbClr val="00B050"/>
                                          </a:solidFill>
                                          <a:latin typeface="Cambria Math" panose="02040503050406030204" pitchFamily="18" charset="0"/>
                                        </a:rPr>
                                        <m:t>𝑇</m:t>
                                      </m:r>
                                    </m:e>
                                    <m:sub>
                                      <m:r>
                                        <a:rPr lang="en-US" sz="2200" i="1">
                                          <a:solidFill>
                                            <a:srgbClr val="00B050"/>
                                          </a:solidFill>
                                          <a:latin typeface="Cambria Math" panose="02040503050406030204" pitchFamily="18" charset="0"/>
                                        </a:rPr>
                                        <m:t>𝑒</m:t>
                                      </m:r>
                                    </m:sub>
                                  </m:sSub>
                                </m:den>
                              </m:f>
                            </m:e>
                          </m:d>
                        </m:e>
                        <m:sup>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3</m:t>
                              </m:r>
                            </m:num>
                            <m:den>
                              <m:r>
                                <a:rPr lang="en-US" sz="2200" i="1">
                                  <a:solidFill>
                                    <a:srgbClr val="00B050"/>
                                  </a:solidFill>
                                  <a:latin typeface="Cambria Math" panose="02040503050406030204" pitchFamily="18" charset="0"/>
                                </a:rPr>
                                <m:t>2</m:t>
                              </m:r>
                            </m:den>
                          </m:f>
                        </m:sup>
                      </m:sSup>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1</m:t>
                          </m:r>
                        </m:num>
                        <m:den>
                          <m:rad>
                            <m:radPr>
                              <m:degHide m:val="on"/>
                              <m:ctrlPr>
                                <a:rPr lang="en-US" sz="2200" i="1">
                                  <a:solidFill>
                                    <a:srgbClr val="00B050"/>
                                  </a:solidFill>
                                  <a:latin typeface="Cambria Math" panose="02040503050406030204" pitchFamily="18" charset="0"/>
                                  <a:ea typeface="Cambria Math" panose="02040503050406030204" pitchFamily="18" charset="0"/>
                                </a:rPr>
                              </m:ctrlPr>
                            </m:radPr>
                            <m:deg/>
                            <m:e>
                              <m:r>
                                <a:rPr lang="en-US" sz="2200" i="1">
                                  <a:solidFill>
                                    <a:srgbClr val="00B050"/>
                                  </a:solidFill>
                                  <a:latin typeface="Cambria Math" panose="02040503050406030204" pitchFamily="18" charset="0"/>
                                  <a:ea typeface="Cambria Math" panose="02040503050406030204" pitchFamily="18" charset="0"/>
                                </a:rPr>
                                <m:t>2</m:t>
                              </m:r>
                              <m:r>
                                <a:rPr lang="en-US" sz="2200" i="1">
                                  <a:solidFill>
                                    <a:srgbClr val="00B050"/>
                                  </a:solidFill>
                                  <a:latin typeface="Cambria Math" panose="02040503050406030204" pitchFamily="18" charset="0"/>
                                  <a:ea typeface="Cambria Math" panose="02040503050406030204" pitchFamily="18" charset="0"/>
                                </a:rPr>
                                <m:t>𝜋</m:t>
                              </m:r>
                            </m:e>
                          </m:rad>
                        </m:den>
                      </m:f>
                      <m:d>
                        <m:dPr>
                          <m:begChr m:val="["/>
                          <m:endChr m:val="]"/>
                          <m:ctrlPr>
                            <a:rPr lang="en-US" sz="2200" i="1">
                              <a:solidFill>
                                <a:srgbClr val="00B050"/>
                              </a:solidFill>
                              <a:latin typeface="Cambria Math" panose="02040503050406030204" pitchFamily="18" charset="0"/>
                            </a:rPr>
                          </m:ctrlPr>
                        </m:dPr>
                        <m:e>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ea typeface="Cambria Math" panose="02040503050406030204" pitchFamily="18" charset="0"/>
                                </a:rPr>
                                <m:t>√</m:t>
                              </m:r>
                              <m:r>
                                <a:rPr lang="en-US" sz="2200" i="1">
                                  <a:solidFill>
                                    <a:srgbClr val="00B050"/>
                                  </a:solidFill>
                                  <a:latin typeface="Cambria Math" panose="02040503050406030204" pitchFamily="18" charset="0"/>
                                  <a:ea typeface="Cambria Math" panose="02040503050406030204" pitchFamily="18" charset="0"/>
                                </a:rPr>
                                <m:t>𝜋</m:t>
                              </m:r>
                            </m:num>
                            <m:den>
                              <m:r>
                                <a:rPr lang="en-US" sz="2200" i="1">
                                  <a:solidFill>
                                    <a:srgbClr val="00B050"/>
                                  </a:solidFill>
                                  <a:latin typeface="Cambria Math" panose="02040503050406030204" pitchFamily="18" charset="0"/>
                                </a:rPr>
                                <m:t>2</m:t>
                              </m:r>
                            </m:den>
                          </m:f>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1</m:t>
                              </m:r>
                            </m:num>
                            <m:den>
                              <m:sSup>
                                <m:sSupPr>
                                  <m:ctrlPr>
                                    <a:rPr lang="en-US" sz="2200" i="1">
                                      <a:solidFill>
                                        <a:srgbClr val="00B050"/>
                                      </a:solidFill>
                                      <a:latin typeface="Cambria Math" panose="02040503050406030204" pitchFamily="18" charset="0"/>
                                    </a:rPr>
                                  </m:ctrlPr>
                                </m:sSupPr>
                                <m:e>
                                  <m:r>
                                    <a:rPr lang="en-US" sz="2200" i="1">
                                      <a:solidFill>
                                        <a:srgbClr val="00B050"/>
                                      </a:solidFill>
                                      <a:latin typeface="Cambria Math" panose="02040503050406030204" pitchFamily="18" charset="0"/>
                                      <a:ea typeface="Cambria Math" panose="02040503050406030204" pitchFamily="18" charset="0"/>
                                    </a:rPr>
                                    <m:t>𝛽</m:t>
                                  </m:r>
                                </m:e>
                                <m:sup>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3</m:t>
                                      </m:r>
                                    </m:num>
                                    <m:den>
                                      <m:r>
                                        <a:rPr lang="en-US" sz="2200" i="1">
                                          <a:solidFill>
                                            <a:srgbClr val="00B050"/>
                                          </a:solidFill>
                                          <a:latin typeface="Cambria Math" panose="02040503050406030204" pitchFamily="18" charset="0"/>
                                        </a:rPr>
                                        <m:t>2</m:t>
                                      </m:r>
                                    </m:den>
                                  </m:f>
                                </m:sup>
                              </m:sSup>
                            </m:den>
                          </m:f>
                          <m:r>
                            <a:rPr lang="en-US" sz="2200" i="1">
                              <a:solidFill>
                                <a:srgbClr val="00B050"/>
                              </a:solidFill>
                              <a:latin typeface="Cambria Math" panose="02040503050406030204" pitchFamily="18" charset="0"/>
                            </a:rPr>
                            <m:t>.</m:t>
                          </m:r>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1</m:t>
                              </m:r>
                            </m:num>
                            <m:den>
                              <m:sSup>
                                <m:sSupPr>
                                  <m:ctrlPr>
                                    <a:rPr lang="en-US" sz="2200" i="1">
                                      <a:solidFill>
                                        <a:srgbClr val="00B050"/>
                                      </a:solidFill>
                                      <a:latin typeface="Cambria Math" panose="02040503050406030204" pitchFamily="18" charset="0"/>
                                    </a:rPr>
                                  </m:ctrlPr>
                                </m:sSupPr>
                                <m:e>
                                  <m:r>
                                    <a:rPr lang="en-US" sz="2200" i="1">
                                      <a:solidFill>
                                        <a:srgbClr val="00B050"/>
                                      </a:solidFill>
                                      <a:latin typeface="Cambria Math" panose="02040503050406030204" pitchFamily="18" charset="0"/>
                                    </a:rPr>
                                    <m:t>(</m:t>
                                  </m:r>
                                  <m:f>
                                    <m:fPr>
                                      <m:ctrlPr>
                                        <a:rPr lang="en-US" sz="2200" i="1">
                                          <a:solidFill>
                                            <a:srgbClr val="00B050"/>
                                          </a:solidFill>
                                          <a:latin typeface="Cambria Math" panose="02040503050406030204" pitchFamily="18" charset="0"/>
                                        </a:rPr>
                                      </m:ctrlPr>
                                    </m:fPr>
                                    <m:num>
                                      <m:sSub>
                                        <m:sSubPr>
                                          <m:ctrlPr>
                                            <a:rPr lang="en-US" sz="2200" i="1">
                                              <a:solidFill>
                                                <a:srgbClr val="00B050"/>
                                              </a:solidFill>
                                              <a:latin typeface="Cambria Math" panose="02040503050406030204" pitchFamily="18" charset="0"/>
                                            </a:rPr>
                                          </m:ctrlPr>
                                        </m:sSubPr>
                                        <m:e>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rPr>
                                            <m:t>𝑟</m:t>
                                          </m:r>
                                        </m:sub>
                                      </m:sSub>
                                    </m:num>
                                    <m:den>
                                      <m:r>
                                        <a:rPr lang="en-US" sz="2200" i="1">
                                          <a:solidFill>
                                            <a:srgbClr val="00B050"/>
                                          </a:solidFill>
                                          <a:latin typeface="Cambria Math" panose="02040503050406030204" pitchFamily="18" charset="0"/>
                                        </a:rPr>
                                        <m:t>𝑘</m:t>
                                      </m:r>
                                    </m:den>
                                  </m:f>
                                  <m:r>
                                    <a:rPr lang="en-US" sz="2200" i="1">
                                      <a:solidFill>
                                        <a:srgbClr val="00B050"/>
                                      </a:solidFill>
                                      <a:latin typeface="Cambria Math" panose="02040503050406030204" pitchFamily="18" charset="0"/>
                                    </a:rPr>
                                    <m:t>)</m:t>
                                  </m:r>
                                </m:e>
                                <m:sup>
                                  <m:r>
                                    <a:rPr lang="en-US" sz="2200" i="1">
                                      <a:solidFill>
                                        <a:srgbClr val="00B050"/>
                                      </a:solidFill>
                                      <a:latin typeface="Cambria Math" panose="02040503050406030204" pitchFamily="18" charset="0"/>
                                    </a:rPr>
                                    <m:t>2</m:t>
                                  </m:r>
                                </m:sup>
                              </m:sSup>
                            </m:den>
                          </m:f>
                          <m:r>
                            <a:rPr lang="en-US" sz="2200" i="1">
                              <a:solidFill>
                                <a:srgbClr val="00B050"/>
                              </a:solidFill>
                              <a:latin typeface="Cambria Math" panose="02040503050406030204" pitchFamily="18" charset="0"/>
                            </a:rPr>
                            <m:t>+</m:t>
                          </m:r>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3</m:t>
                              </m:r>
                              <m:r>
                                <a:rPr lang="en-US" sz="2200" i="1">
                                  <a:solidFill>
                                    <a:srgbClr val="00B050"/>
                                  </a:solidFill>
                                  <a:latin typeface="Cambria Math" panose="02040503050406030204" pitchFamily="18" charset="0"/>
                                  <a:ea typeface="Cambria Math" panose="02040503050406030204" pitchFamily="18" charset="0"/>
                                </a:rPr>
                                <m:t>√</m:t>
                              </m:r>
                              <m:r>
                                <a:rPr lang="en-US" sz="2200" i="1">
                                  <a:solidFill>
                                    <a:srgbClr val="00B050"/>
                                  </a:solidFill>
                                  <a:latin typeface="Cambria Math" panose="02040503050406030204" pitchFamily="18" charset="0"/>
                                  <a:ea typeface="Cambria Math" panose="02040503050406030204" pitchFamily="18" charset="0"/>
                                </a:rPr>
                                <m:t>𝜋</m:t>
                              </m:r>
                            </m:num>
                            <m:den>
                              <m:r>
                                <a:rPr lang="en-US" sz="2200" i="1">
                                  <a:solidFill>
                                    <a:srgbClr val="00B050"/>
                                  </a:solidFill>
                                  <a:latin typeface="Cambria Math" panose="02040503050406030204" pitchFamily="18" charset="0"/>
                                </a:rPr>
                                <m:t>2</m:t>
                              </m:r>
                            </m:den>
                          </m:f>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1</m:t>
                              </m:r>
                            </m:num>
                            <m:den>
                              <m:sSup>
                                <m:sSupPr>
                                  <m:ctrlPr>
                                    <a:rPr lang="en-US" sz="2200" i="1">
                                      <a:solidFill>
                                        <a:srgbClr val="00B050"/>
                                      </a:solidFill>
                                      <a:latin typeface="Cambria Math" panose="02040503050406030204" pitchFamily="18" charset="0"/>
                                    </a:rPr>
                                  </m:ctrlPr>
                                </m:sSupPr>
                                <m:e>
                                  <m:r>
                                    <a:rPr lang="en-US" sz="2200" i="1">
                                      <a:solidFill>
                                        <a:srgbClr val="00B050"/>
                                      </a:solidFill>
                                      <a:latin typeface="Cambria Math" panose="02040503050406030204" pitchFamily="18" charset="0"/>
                                      <a:ea typeface="Cambria Math" panose="02040503050406030204" pitchFamily="18" charset="0"/>
                                    </a:rPr>
                                    <m:t>𝛽</m:t>
                                  </m:r>
                                </m:e>
                                <m:sup>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5</m:t>
                                      </m:r>
                                    </m:num>
                                    <m:den>
                                      <m:r>
                                        <a:rPr lang="en-US" sz="2200" i="1">
                                          <a:solidFill>
                                            <a:srgbClr val="00B050"/>
                                          </a:solidFill>
                                          <a:latin typeface="Cambria Math" panose="02040503050406030204" pitchFamily="18" charset="0"/>
                                        </a:rPr>
                                        <m:t>2</m:t>
                                      </m:r>
                                    </m:den>
                                  </m:f>
                                </m:sup>
                              </m:sSup>
                            </m:den>
                          </m:f>
                          <m:r>
                            <a:rPr lang="en-US" sz="2200" i="1">
                              <a:solidFill>
                                <a:srgbClr val="00B050"/>
                              </a:solidFill>
                              <a:latin typeface="Cambria Math" panose="02040503050406030204" pitchFamily="18" charset="0"/>
                            </a:rPr>
                            <m:t>.</m:t>
                          </m:r>
                          <m:f>
                            <m:fPr>
                              <m:ctrlPr>
                                <a:rPr lang="en-US" sz="2200" i="1">
                                  <a:solidFill>
                                    <a:srgbClr val="00B050"/>
                                  </a:solidFill>
                                  <a:latin typeface="Cambria Math" panose="02040503050406030204" pitchFamily="18" charset="0"/>
                                </a:rPr>
                              </m:ctrlPr>
                            </m:fPr>
                            <m:num>
                              <m:r>
                                <a:rPr lang="en-US" sz="2200" i="1">
                                  <a:solidFill>
                                    <a:srgbClr val="00B050"/>
                                  </a:solidFill>
                                  <a:latin typeface="Cambria Math" panose="02040503050406030204" pitchFamily="18" charset="0"/>
                                </a:rPr>
                                <m:t>1</m:t>
                              </m:r>
                            </m:num>
                            <m:den>
                              <m:sSup>
                                <m:sSupPr>
                                  <m:ctrlPr>
                                    <a:rPr lang="en-US" sz="2200" i="1">
                                      <a:solidFill>
                                        <a:srgbClr val="00B050"/>
                                      </a:solidFill>
                                      <a:latin typeface="Cambria Math" panose="02040503050406030204" pitchFamily="18" charset="0"/>
                                    </a:rPr>
                                  </m:ctrlPr>
                                </m:sSupPr>
                                <m:e>
                                  <m:r>
                                    <a:rPr lang="en-US" sz="2200" i="1">
                                      <a:solidFill>
                                        <a:srgbClr val="00B050"/>
                                      </a:solidFill>
                                      <a:latin typeface="Cambria Math" panose="02040503050406030204" pitchFamily="18" charset="0"/>
                                    </a:rPr>
                                    <m:t>(</m:t>
                                  </m:r>
                                  <m:f>
                                    <m:fPr>
                                      <m:ctrlPr>
                                        <a:rPr lang="en-US" sz="2200" i="1">
                                          <a:solidFill>
                                            <a:srgbClr val="00B050"/>
                                          </a:solidFill>
                                          <a:latin typeface="Cambria Math" panose="02040503050406030204" pitchFamily="18" charset="0"/>
                                        </a:rPr>
                                      </m:ctrlPr>
                                    </m:fPr>
                                    <m:num>
                                      <m:sSub>
                                        <m:sSubPr>
                                          <m:ctrlPr>
                                            <a:rPr lang="en-US" sz="2200" i="1">
                                              <a:solidFill>
                                                <a:srgbClr val="00B050"/>
                                              </a:solidFill>
                                              <a:latin typeface="Cambria Math" panose="02040503050406030204" pitchFamily="18" charset="0"/>
                                            </a:rPr>
                                          </m:ctrlPr>
                                        </m:sSubPr>
                                        <m:e>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rPr>
                                            <m:t>𝑟</m:t>
                                          </m:r>
                                        </m:sub>
                                      </m:sSub>
                                    </m:num>
                                    <m:den>
                                      <m:r>
                                        <a:rPr lang="en-US" sz="2200" i="1">
                                          <a:solidFill>
                                            <a:srgbClr val="00B050"/>
                                          </a:solidFill>
                                          <a:latin typeface="Cambria Math" panose="02040503050406030204" pitchFamily="18" charset="0"/>
                                        </a:rPr>
                                        <m:t>𝑘</m:t>
                                      </m:r>
                                    </m:den>
                                  </m:f>
                                  <m:r>
                                    <a:rPr lang="en-US" sz="2200" i="1">
                                      <a:solidFill>
                                        <a:srgbClr val="00B050"/>
                                      </a:solidFill>
                                      <a:latin typeface="Cambria Math" panose="02040503050406030204" pitchFamily="18" charset="0"/>
                                    </a:rPr>
                                    <m:t>)</m:t>
                                  </m:r>
                                </m:e>
                                <m:sup>
                                  <m:r>
                                    <a:rPr lang="en-US" sz="2200" i="1">
                                      <a:solidFill>
                                        <a:srgbClr val="00B050"/>
                                      </a:solidFill>
                                      <a:latin typeface="Cambria Math" panose="02040503050406030204" pitchFamily="18" charset="0"/>
                                    </a:rPr>
                                    <m:t>4</m:t>
                                  </m:r>
                                </m:sup>
                              </m:sSup>
                            </m:den>
                          </m:f>
                        </m:e>
                      </m:d>
                      <m:r>
                        <a:rPr lang="en-US" sz="2200" i="1">
                          <a:solidFill>
                            <a:srgbClr val="00B050"/>
                          </a:solidFill>
                          <a:latin typeface="Cambria Math" panose="02040503050406030204" pitchFamily="18" charset="0"/>
                        </a:rPr>
                        <m:t>=0</m:t>
                      </m:r>
                    </m:oMath>
                  </m:oMathPara>
                </a14:m>
                <a:endParaRPr lang="en-US" sz="2200" dirty="0">
                  <a:solidFill>
                    <a:srgbClr val="00B05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481071" y="61159"/>
                <a:ext cx="7959144" cy="1198213"/>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618187" y="1374803"/>
                <a:ext cx="7727323" cy="632289"/>
              </a:xfrm>
              <a:prstGeom prst="rect">
                <a:avLst/>
              </a:prstGeom>
              <a:noFill/>
            </p:spPr>
            <p:txBody>
              <a:bodyPr wrap="square" rtlCol="0">
                <a:spAutoFit/>
              </a:bodyPr>
              <a:lstStyle/>
              <a:p>
                <a:r>
                  <a:rPr lang="en-US" sz="2400" dirty="0" smtClean="0"/>
                  <a:t>Now substituting </a:t>
                </a:r>
                <a14:m>
                  <m:oMath xmlns:m="http://schemas.openxmlformats.org/officeDocument/2006/math">
                    <m:r>
                      <a:rPr lang="en-US" sz="2400" i="1" smtClean="0">
                        <a:solidFill>
                          <a:srgbClr val="FF3399"/>
                        </a:solidFill>
                        <a:latin typeface="Cambria Math" panose="02040503050406030204" pitchFamily="18" charset="0"/>
                        <a:ea typeface="Cambria Math" panose="02040503050406030204" pitchFamily="18" charset="0"/>
                      </a:rPr>
                      <m:t>𝛽</m:t>
                    </m:r>
                    <m:r>
                      <a:rPr lang="en-US" sz="2400" i="1" smtClean="0">
                        <a:solidFill>
                          <a:srgbClr val="FF3399"/>
                        </a:solidFill>
                        <a:latin typeface="Cambria Math" panose="02040503050406030204" pitchFamily="18" charset="0"/>
                        <a:ea typeface="Cambria Math" panose="02040503050406030204" pitchFamily="18" charset="0"/>
                      </a:rPr>
                      <m:t>=</m:t>
                    </m:r>
                    <m:f>
                      <m:fPr>
                        <m:ctrlPr>
                          <a:rPr lang="en-US" sz="2400" i="1">
                            <a:solidFill>
                              <a:srgbClr val="FF3399"/>
                            </a:solidFill>
                            <a:latin typeface="Cambria Math" panose="02040503050406030204" pitchFamily="18" charset="0"/>
                            <a:ea typeface="Cambria Math" panose="02040503050406030204" pitchFamily="18" charset="0"/>
                          </a:rPr>
                        </m:ctrlPr>
                      </m:fPr>
                      <m:num>
                        <m:r>
                          <a:rPr lang="en-US" sz="2400" i="1">
                            <a:solidFill>
                              <a:srgbClr val="FF3399"/>
                            </a:solidFill>
                            <a:latin typeface="Cambria Math" panose="02040503050406030204" pitchFamily="18" charset="0"/>
                            <a:ea typeface="Cambria Math" panose="02040503050406030204" pitchFamily="18" charset="0"/>
                          </a:rPr>
                          <m:t>𝑚</m:t>
                        </m:r>
                      </m:num>
                      <m:den>
                        <m:r>
                          <a:rPr lang="en-US" sz="2400" i="1">
                            <a:solidFill>
                              <a:srgbClr val="FF3399"/>
                            </a:solidFill>
                            <a:latin typeface="Cambria Math" panose="02040503050406030204" pitchFamily="18" charset="0"/>
                            <a:ea typeface="Cambria Math" panose="02040503050406030204" pitchFamily="18" charset="0"/>
                          </a:rPr>
                          <m:t>2</m:t>
                        </m:r>
                        <m:r>
                          <a:rPr lang="en-US" sz="2400" i="1">
                            <a:solidFill>
                              <a:srgbClr val="FF3399"/>
                            </a:solidFill>
                            <a:latin typeface="Cambria Math" panose="02040503050406030204" pitchFamily="18" charset="0"/>
                            <a:ea typeface="Cambria Math" panose="02040503050406030204" pitchFamily="18" charset="0"/>
                          </a:rPr>
                          <m:t>𝑘</m:t>
                        </m:r>
                        <m:sSub>
                          <m:sSubPr>
                            <m:ctrlPr>
                              <a:rPr lang="en-US" sz="2400" i="1">
                                <a:solidFill>
                                  <a:srgbClr val="FF3399"/>
                                </a:solidFill>
                                <a:latin typeface="Cambria Math" panose="02040503050406030204" pitchFamily="18" charset="0"/>
                                <a:ea typeface="Cambria Math" panose="02040503050406030204" pitchFamily="18" charset="0"/>
                              </a:rPr>
                            </m:ctrlPr>
                          </m:sSubPr>
                          <m:e>
                            <m:r>
                              <a:rPr lang="en-US" sz="2400" i="1">
                                <a:solidFill>
                                  <a:srgbClr val="FF3399"/>
                                </a:solidFill>
                                <a:latin typeface="Cambria Math" panose="02040503050406030204" pitchFamily="18" charset="0"/>
                                <a:ea typeface="Cambria Math" panose="02040503050406030204" pitchFamily="18" charset="0"/>
                              </a:rPr>
                              <m:t>𝑇</m:t>
                            </m:r>
                          </m:e>
                          <m:sub>
                            <m:r>
                              <a:rPr lang="en-US" sz="2400" i="1">
                                <a:solidFill>
                                  <a:srgbClr val="FF3399"/>
                                </a:solidFill>
                                <a:latin typeface="Cambria Math" panose="02040503050406030204" pitchFamily="18" charset="0"/>
                                <a:ea typeface="Cambria Math" panose="02040503050406030204" pitchFamily="18" charset="0"/>
                              </a:rPr>
                              <m:t>𝑒</m:t>
                            </m:r>
                          </m:sub>
                        </m:sSub>
                      </m:den>
                    </m:f>
                    <m:r>
                      <a:rPr lang="en-US" sz="2400" i="1">
                        <a:latin typeface="Cambria Math" panose="02040503050406030204" pitchFamily="18" charset="0"/>
                        <a:ea typeface="Cambria Math" panose="02040503050406030204" pitchFamily="18" charset="0"/>
                      </a:rPr>
                      <m:t> </m:t>
                    </m:r>
                  </m:oMath>
                </a14:m>
                <a:r>
                  <a:rPr lang="en-US" sz="2400" dirty="0"/>
                  <a:t>in the above equation,</a:t>
                </a:r>
              </a:p>
            </p:txBody>
          </p:sp>
        </mc:Choice>
        <mc:Fallback xmlns="">
          <p:sp>
            <p:nvSpPr>
              <p:cNvPr id="3" name="TextBox 2"/>
              <p:cNvSpPr txBox="1">
                <a:spLocks noRot="1" noChangeAspect="1" noMove="1" noResize="1" noEditPoints="1" noAdjustHandles="1" noChangeArrowheads="1" noChangeShapeType="1" noTextEdit="1"/>
              </p:cNvSpPr>
              <p:nvPr/>
            </p:nvSpPr>
            <p:spPr>
              <a:xfrm>
                <a:off x="618187" y="1374803"/>
                <a:ext cx="7727323" cy="632289"/>
              </a:xfrm>
              <a:prstGeom prst="rect">
                <a:avLst/>
              </a:prstGeom>
              <a:blipFill rotWithShape="0">
                <a:blip r:embed="rId3"/>
                <a:stretch>
                  <a:fillRect l="-1183" b="-29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708338" y="1941413"/>
                <a:ext cx="9826582" cy="148963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rgbClr val="7030A0"/>
                          </a:solidFill>
                          <a:latin typeface="Cambria Math" panose="02040503050406030204" pitchFamily="18" charset="0"/>
                        </a:rPr>
                        <m:t>1−</m:t>
                      </m:r>
                      <m:f>
                        <m:fPr>
                          <m:ctrlPr>
                            <a:rPr lang="en-US" sz="2200" i="1">
                              <a:solidFill>
                                <a:srgbClr val="7030A0"/>
                              </a:solidFill>
                              <a:latin typeface="Cambria Math" panose="02040503050406030204" pitchFamily="18" charset="0"/>
                            </a:rPr>
                          </m:ctrlPr>
                        </m:fPr>
                        <m:num>
                          <m:sSubSup>
                            <m:sSubSupPr>
                              <m:ctrlPr>
                                <a:rPr lang="en-US" sz="2200" i="1">
                                  <a:solidFill>
                                    <a:srgbClr val="7030A0"/>
                                  </a:solidFill>
                                  <a:latin typeface="Cambria Math" panose="02040503050406030204" pitchFamily="18" charset="0"/>
                                </a:rPr>
                              </m:ctrlPr>
                            </m:sSubSupPr>
                            <m:e>
                              <m:r>
                                <a:rPr lang="en-US" sz="2200" i="1">
                                  <a:solidFill>
                                    <a:srgbClr val="7030A0"/>
                                  </a:solidFill>
                                  <a:latin typeface="Cambria Math" panose="02040503050406030204" pitchFamily="18" charset="0"/>
                                  <a:ea typeface="Cambria Math" panose="02040503050406030204" pitchFamily="18" charset="0"/>
                                </a:rPr>
                                <m:t>𝜔</m:t>
                              </m:r>
                            </m:e>
                            <m:sub>
                              <m:r>
                                <a:rPr lang="en-US" sz="2200" i="1">
                                  <a:solidFill>
                                    <a:srgbClr val="7030A0"/>
                                  </a:solidFill>
                                  <a:latin typeface="Cambria Math" panose="02040503050406030204" pitchFamily="18" charset="0"/>
                                </a:rPr>
                                <m:t>𝑝𝑒</m:t>
                              </m:r>
                            </m:sub>
                            <m:sup>
                              <m:r>
                                <a:rPr lang="en-US" sz="2200" i="1">
                                  <a:solidFill>
                                    <a:srgbClr val="7030A0"/>
                                  </a:solidFill>
                                  <a:latin typeface="Cambria Math" panose="02040503050406030204" pitchFamily="18" charset="0"/>
                                </a:rPr>
                                <m:t>2</m:t>
                              </m:r>
                            </m:sup>
                          </m:sSubSup>
                        </m:num>
                        <m:den>
                          <m:sSup>
                            <m:sSupPr>
                              <m:ctrlPr>
                                <a:rPr lang="en-US" sz="2200" i="1">
                                  <a:solidFill>
                                    <a:srgbClr val="7030A0"/>
                                  </a:solidFill>
                                  <a:latin typeface="Cambria Math" panose="02040503050406030204" pitchFamily="18" charset="0"/>
                                </a:rPr>
                              </m:ctrlPr>
                            </m:sSupPr>
                            <m:e>
                              <m:r>
                                <a:rPr lang="en-US" sz="2200" i="1">
                                  <a:solidFill>
                                    <a:srgbClr val="7030A0"/>
                                  </a:solidFill>
                                  <a:latin typeface="Cambria Math" panose="02040503050406030204" pitchFamily="18" charset="0"/>
                                </a:rPr>
                                <m:t>𝑘</m:t>
                              </m:r>
                            </m:e>
                            <m:sup>
                              <m:r>
                                <a:rPr lang="en-US" sz="2200" i="1">
                                  <a:solidFill>
                                    <a:srgbClr val="7030A0"/>
                                  </a:solidFill>
                                  <a:latin typeface="Cambria Math" panose="02040503050406030204" pitchFamily="18" charset="0"/>
                                </a:rPr>
                                <m:t>2</m:t>
                              </m:r>
                            </m:sup>
                          </m:sSup>
                        </m:den>
                      </m:f>
                      <m:sSup>
                        <m:sSupPr>
                          <m:ctrlPr>
                            <a:rPr lang="en-US" sz="2200" i="1">
                              <a:solidFill>
                                <a:srgbClr val="7030A0"/>
                              </a:solidFill>
                              <a:latin typeface="Cambria Math" panose="02040503050406030204" pitchFamily="18" charset="0"/>
                            </a:rPr>
                          </m:ctrlPr>
                        </m:sSupPr>
                        <m:e>
                          <m:d>
                            <m:dPr>
                              <m:ctrlPr>
                                <a:rPr lang="en-US" sz="2200" i="1">
                                  <a:solidFill>
                                    <a:srgbClr val="7030A0"/>
                                  </a:solidFill>
                                  <a:latin typeface="Cambria Math" panose="02040503050406030204" pitchFamily="18" charset="0"/>
                                </a:rPr>
                              </m:ctrlPr>
                            </m:dPr>
                            <m:e>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𝑚</m:t>
                                  </m:r>
                                </m:num>
                                <m:den>
                                  <m:r>
                                    <a:rPr lang="en-US" sz="2200" i="1">
                                      <a:solidFill>
                                        <a:srgbClr val="7030A0"/>
                                      </a:solidFill>
                                      <a:latin typeface="Cambria Math" panose="02040503050406030204" pitchFamily="18" charset="0"/>
                                    </a:rPr>
                                    <m:t>𝑘</m:t>
                                  </m:r>
                                  <m:sSub>
                                    <m:sSubPr>
                                      <m:ctrlPr>
                                        <a:rPr lang="en-US" sz="2200" i="1">
                                          <a:solidFill>
                                            <a:srgbClr val="7030A0"/>
                                          </a:solidFill>
                                          <a:latin typeface="Cambria Math" panose="02040503050406030204" pitchFamily="18" charset="0"/>
                                        </a:rPr>
                                      </m:ctrlPr>
                                    </m:sSubPr>
                                    <m:e>
                                      <m:r>
                                        <a:rPr lang="en-US" sz="2200" i="1">
                                          <a:solidFill>
                                            <a:srgbClr val="7030A0"/>
                                          </a:solidFill>
                                          <a:latin typeface="Cambria Math" panose="02040503050406030204" pitchFamily="18" charset="0"/>
                                        </a:rPr>
                                        <m:t>𝑇</m:t>
                                      </m:r>
                                    </m:e>
                                    <m:sub>
                                      <m:r>
                                        <a:rPr lang="en-US" sz="2200" i="1">
                                          <a:solidFill>
                                            <a:srgbClr val="7030A0"/>
                                          </a:solidFill>
                                          <a:latin typeface="Cambria Math" panose="02040503050406030204" pitchFamily="18" charset="0"/>
                                        </a:rPr>
                                        <m:t>𝑒</m:t>
                                      </m:r>
                                    </m:sub>
                                  </m:sSub>
                                </m:den>
                              </m:f>
                            </m:e>
                          </m:d>
                        </m:e>
                        <m:sup>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3</m:t>
                              </m:r>
                            </m:num>
                            <m:den>
                              <m:r>
                                <a:rPr lang="en-US" sz="2200" i="1">
                                  <a:solidFill>
                                    <a:srgbClr val="7030A0"/>
                                  </a:solidFill>
                                  <a:latin typeface="Cambria Math" panose="02040503050406030204" pitchFamily="18" charset="0"/>
                                </a:rPr>
                                <m:t>2</m:t>
                              </m:r>
                            </m:den>
                          </m:f>
                        </m:sup>
                      </m:sSup>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1</m:t>
                          </m:r>
                        </m:num>
                        <m:den>
                          <m:rad>
                            <m:radPr>
                              <m:degHide m:val="on"/>
                              <m:ctrlPr>
                                <a:rPr lang="en-US" sz="2200" i="1">
                                  <a:solidFill>
                                    <a:srgbClr val="7030A0"/>
                                  </a:solidFill>
                                  <a:latin typeface="Cambria Math" panose="02040503050406030204" pitchFamily="18" charset="0"/>
                                  <a:ea typeface="Cambria Math" panose="02040503050406030204" pitchFamily="18" charset="0"/>
                                </a:rPr>
                              </m:ctrlPr>
                            </m:radPr>
                            <m:deg/>
                            <m:e>
                              <m:r>
                                <a:rPr lang="en-US" sz="2200" i="1">
                                  <a:solidFill>
                                    <a:srgbClr val="7030A0"/>
                                  </a:solidFill>
                                  <a:latin typeface="Cambria Math" panose="02040503050406030204" pitchFamily="18" charset="0"/>
                                  <a:ea typeface="Cambria Math" panose="02040503050406030204" pitchFamily="18" charset="0"/>
                                </a:rPr>
                                <m:t>2</m:t>
                              </m:r>
                              <m:r>
                                <a:rPr lang="en-US" sz="2200" i="1">
                                  <a:solidFill>
                                    <a:srgbClr val="7030A0"/>
                                  </a:solidFill>
                                  <a:latin typeface="Cambria Math" panose="02040503050406030204" pitchFamily="18" charset="0"/>
                                  <a:ea typeface="Cambria Math" panose="02040503050406030204" pitchFamily="18" charset="0"/>
                                </a:rPr>
                                <m:t>𝜋</m:t>
                              </m:r>
                            </m:e>
                          </m:rad>
                        </m:den>
                      </m:f>
                      <m:d>
                        <m:dPr>
                          <m:begChr m:val="["/>
                          <m:endChr m:val="]"/>
                          <m:ctrlPr>
                            <a:rPr lang="en-US" sz="2200" i="1">
                              <a:solidFill>
                                <a:srgbClr val="7030A0"/>
                              </a:solidFill>
                              <a:latin typeface="Cambria Math" panose="02040503050406030204" pitchFamily="18" charset="0"/>
                            </a:rPr>
                          </m:ctrlPr>
                        </m:dPr>
                        <m:e>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ea typeface="Cambria Math" panose="02040503050406030204" pitchFamily="18" charset="0"/>
                                </a:rPr>
                                <m:t>√</m:t>
                              </m:r>
                              <m:r>
                                <a:rPr lang="en-US" sz="2200" i="1">
                                  <a:solidFill>
                                    <a:srgbClr val="7030A0"/>
                                  </a:solidFill>
                                  <a:latin typeface="Cambria Math" panose="02040503050406030204" pitchFamily="18" charset="0"/>
                                  <a:ea typeface="Cambria Math" panose="02040503050406030204" pitchFamily="18" charset="0"/>
                                </a:rPr>
                                <m:t>𝜋</m:t>
                              </m:r>
                            </m:num>
                            <m:den>
                              <m:r>
                                <a:rPr lang="en-US" sz="2200" i="1">
                                  <a:solidFill>
                                    <a:srgbClr val="7030A0"/>
                                  </a:solidFill>
                                  <a:latin typeface="Cambria Math" panose="02040503050406030204" pitchFamily="18" charset="0"/>
                                </a:rPr>
                                <m:t>2</m:t>
                              </m:r>
                            </m:den>
                          </m:f>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1</m:t>
                              </m:r>
                            </m:num>
                            <m:den>
                              <m:sSup>
                                <m:sSupPr>
                                  <m:ctrlPr>
                                    <a:rPr lang="en-US" sz="2200" i="1">
                                      <a:solidFill>
                                        <a:srgbClr val="7030A0"/>
                                      </a:solidFill>
                                      <a:latin typeface="Cambria Math" panose="02040503050406030204" pitchFamily="18" charset="0"/>
                                    </a:rPr>
                                  </m:ctrlPr>
                                </m:sSupPr>
                                <m:e>
                                  <m:d>
                                    <m:dPr>
                                      <m:ctrlPr>
                                        <a:rPr lang="en-US" sz="2200" i="1" smtClean="0">
                                          <a:solidFill>
                                            <a:srgbClr val="7030A0"/>
                                          </a:solidFill>
                                          <a:latin typeface="Cambria Math" panose="02040503050406030204" pitchFamily="18" charset="0"/>
                                        </a:rPr>
                                      </m:ctrlPr>
                                    </m:dPr>
                                    <m:e>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𝑚</m:t>
                                          </m:r>
                                        </m:num>
                                        <m:den>
                                          <m:r>
                                            <a:rPr lang="en-US" sz="2200" i="1">
                                              <a:solidFill>
                                                <a:srgbClr val="7030A0"/>
                                              </a:solidFill>
                                              <a:latin typeface="Cambria Math" panose="02040503050406030204" pitchFamily="18" charset="0"/>
                                            </a:rPr>
                                            <m:t>2</m:t>
                                          </m:r>
                                          <m:r>
                                            <a:rPr lang="en-US" sz="2200" i="1">
                                              <a:solidFill>
                                                <a:srgbClr val="7030A0"/>
                                              </a:solidFill>
                                              <a:latin typeface="Cambria Math" panose="02040503050406030204" pitchFamily="18" charset="0"/>
                                            </a:rPr>
                                            <m:t>𝑘</m:t>
                                          </m:r>
                                          <m:sSub>
                                            <m:sSubPr>
                                              <m:ctrlPr>
                                                <a:rPr lang="en-US" sz="2200" i="1">
                                                  <a:solidFill>
                                                    <a:srgbClr val="7030A0"/>
                                                  </a:solidFill>
                                                  <a:latin typeface="Cambria Math" panose="02040503050406030204" pitchFamily="18" charset="0"/>
                                                </a:rPr>
                                              </m:ctrlPr>
                                            </m:sSubPr>
                                            <m:e>
                                              <m:r>
                                                <a:rPr lang="en-US" sz="2200" i="1">
                                                  <a:solidFill>
                                                    <a:srgbClr val="7030A0"/>
                                                  </a:solidFill>
                                                  <a:latin typeface="Cambria Math" panose="02040503050406030204" pitchFamily="18" charset="0"/>
                                                </a:rPr>
                                                <m:t>𝑇</m:t>
                                              </m:r>
                                            </m:e>
                                            <m:sub>
                                              <m:r>
                                                <a:rPr lang="en-US" sz="2200" i="1">
                                                  <a:solidFill>
                                                    <a:srgbClr val="7030A0"/>
                                                  </a:solidFill>
                                                  <a:latin typeface="Cambria Math" panose="02040503050406030204" pitchFamily="18" charset="0"/>
                                                </a:rPr>
                                                <m:t>𝑒</m:t>
                                              </m:r>
                                            </m:sub>
                                          </m:sSub>
                                        </m:den>
                                      </m:f>
                                    </m:e>
                                  </m:d>
                                </m:e>
                                <m:sup>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3</m:t>
                                      </m:r>
                                    </m:num>
                                    <m:den>
                                      <m:r>
                                        <a:rPr lang="en-US" sz="2200" i="1">
                                          <a:solidFill>
                                            <a:srgbClr val="7030A0"/>
                                          </a:solidFill>
                                          <a:latin typeface="Cambria Math" panose="02040503050406030204" pitchFamily="18" charset="0"/>
                                        </a:rPr>
                                        <m:t>2</m:t>
                                      </m:r>
                                    </m:den>
                                  </m:f>
                                </m:sup>
                              </m:sSup>
                            </m:den>
                          </m:f>
                          <m:r>
                            <a:rPr lang="en-US" sz="2200" i="1">
                              <a:solidFill>
                                <a:srgbClr val="7030A0"/>
                              </a:solidFill>
                              <a:latin typeface="Cambria Math" panose="02040503050406030204" pitchFamily="18" charset="0"/>
                            </a:rPr>
                            <m:t>.</m:t>
                          </m:r>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1</m:t>
                              </m:r>
                            </m:num>
                            <m:den>
                              <m:sSup>
                                <m:sSupPr>
                                  <m:ctrlPr>
                                    <a:rPr lang="en-US" sz="2200" i="1">
                                      <a:solidFill>
                                        <a:srgbClr val="7030A0"/>
                                      </a:solidFill>
                                      <a:latin typeface="Cambria Math" panose="02040503050406030204" pitchFamily="18" charset="0"/>
                                    </a:rPr>
                                  </m:ctrlPr>
                                </m:sSupPr>
                                <m:e>
                                  <m:d>
                                    <m:dPr>
                                      <m:ctrlPr>
                                        <a:rPr lang="en-US" sz="2200" i="1" smtClean="0">
                                          <a:solidFill>
                                            <a:srgbClr val="7030A0"/>
                                          </a:solidFill>
                                          <a:latin typeface="Cambria Math" panose="02040503050406030204" pitchFamily="18" charset="0"/>
                                        </a:rPr>
                                      </m:ctrlPr>
                                    </m:dPr>
                                    <m:e>
                                      <m:f>
                                        <m:fPr>
                                          <m:ctrlPr>
                                            <a:rPr lang="en-US" sz="2200" i="1">
                                              <a:solidFill>
                                                <a:srgbClr val="7030A0"/>
                                              </a:solidFill>
                                              <a:latin typeface="Cambria Math" panose="02040503050406030204" pitchFamily="18" charset="0"/>
                                            </a:rPr>
                                          </m:ctrlPr>
                                        </m:fPr>
                                        <m:num>
                                          <m:sSub>
                                            <m:sSubPr>
                                              <m:ctrlPr>
                                                <a:rPr lang="en-US" sz="2200" i="1">
                                                  <a:solidFill>
                                                    <a:srgbClr val="7030A0"/>
                                                  </a:solidFill>
                                                  <a:latin typeface="Cambria Math" panose="02040503050406030204" pitchFamily="18" charset="0"/>
                                                </a:rPr>
                                              </m:ctrlPr>
                                            </m:sSubPr>
                                            <m:e>
                                              <m:r>
                                                <a:rPr lang="en-US" sz="2200" i="1">
                                                  <a:solidFill>
                                                    <a:srgbClr val="7030A0"/>
                                                  </a:solidFill>
                                                  <a:latin typeface="Cambria Math" panose="02040503050406030204" pitchFamily="18" charset="0"/>
                                                  <a:ea typeface="Cambria Math" panose="02040503050406030204" pitchFamily="18" charset="0"/>
                                                </a:rPr>
                                                <m:t>𝜔</m:t>
                                              </m:r>
                                            </m:e>
                                            <m:sub>
                                              <m:r>
                                                <a:rPr lang="en-US" sz="2200" i="1">
                                                  <a:solidFill>
                                                    <a:srgbClr val="7030A0"/>
                                                  </a:solidFill>
                                                  <a:latin typeface="Cambria Math" panose="02040503050406030204" pitchFamily="18" charset="0"/>
                                                </a:rPr>
                                                <m:t>𝑟</m:t>
                                              </m:r>
                                            </m:sub>
                                          </m:sSub>
                                        </m:num>
                                        <m:den>
                                          <m:r>
                                            <a:rPr lang="en-US" sz="2200" i="1">
                                              <a:solidFill>
                                                <a:srgbClr val="7030A0"/>
                                              </a:solidFill>
                                              <a:latin typeface="Cambria Math" panose="02040503050406030204" pitchFamily="18" charset="0"/>
                                            </a:rPr>
                                            <m:t>𝑘</m:t>
                                          </m:r>
                                        </m:den>
                                      </m:f>
                                    </m:e>
                                  </m:d>
                                </m:e>
                                <m:sup>
                                  <m:r>
                                    <a:rPr lang="en-US" sz="2200" i="1">
                                      <a:solidFill>
                                        <a:srgbClr val="7030A0"/>
                                      </a:solidFill>
                                      <a:latin typeface="Cambria Math" panose="02040503050406030204" pitchFamily="18" charset="0"/>
                                    </a:rPr>
                                    <m:t>2</m:t>
                                  </m:r>
                                </m:sup>
                              </m:sSup>
                            </m:den>
                          </m:f>
                          <m:r>
                            <a:rPr lang="en-US" sz="2200" i="1">
                              <a:solidFill>
                                <a:srgbClr val="7030A0"/>
                              </a:solidFill>
                              <a:latin typeface="Cambria Math" panose="02040503050406030204" pitchFamily="18" charset="0"/>
                            </a:rPr>
                            <m:t>+</m:t>
                          </m:r>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3</m:t>
                              </m:r>
                              <m:r>
                                <a:rPr lang="en-US" sz="2200" i="1">
                                  <a:solidFill>
                                    <a:srgbClr val="7030A0"/>
                                  </a:solidFill>
                                  <a:latin typeface="Cambria Math" panose="02040503050406030204" pitchFamily="18" charset="0"/>
                                  <a:ea typeface="Cambria Math" panose="02040503050406030204" pitchFamily="18" charset="0"/>
                                </a:rPr>
                                <m:t>√</m:t>
                              </m:r>
                              <m:r>
                                <a:rPr lang="en-US" sz="2200" i="1">
                                  <a:solidFill>
                                    <a:srgbClr val="7030A0"/>
                                  </a:solidFill>
                                  <a:latin typeface="Cambria Math" panose="02040503050406030204" pitchFamily="18" charset="0"/>
                                  <a:ea typeface="Cambria Math" panose="02040503050406030204" pitchFamily="18" charset="0"/>
                                </a:rPr>
                                <m:t>𝜋</m:t>
                              </m:r>
                            </m:num>
                            <m:den>
                              <m:r>
                                <a:rPr lang="en-US" sz="2200" i="1">
                                  <a:solidFill>
                                    <a:srgbClr val="7030A0"/>
                                  </a:solidFill>
                                  <a:latin typeface="Cambria Math" panose="02040503050406030204" pitchFamily="18" charset="0"/>
                                </a:rPr>
                                <m:t>2</m:t>
                              </m:r>
                            </m:den>
                          </m:f>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1</m:t>
                              </m:r>
                            </m:num>
                            <m:den>
                              <m:sSup>
                                <m:sSupPr>
                                  <m:ctrlPr>
                                    <a:rPr lang="en-US" sz="2200" i="1">
                                      <a:solidFill>
                                        <a:srgbClr val="7030A0"/>
                                      </a:solidFill>
                                      <a:latin typeface="Cambria Math" panose="02040503050406030204" pitchFamily="18" charset="0"/>
                                    </a:rPr>
                                  </m:ctrlPr>
                                </m:sSupPr>
                                <m:e>
                                  <m:d>
                                    <m:dPr>
                                      <m:ctrlPr>
                                        <a:rPr lang="en-US" sz="2200" i="1" smtClean="0">
                                          <a:solidFill>
                                            <a:srgbClr val="7030A0"/>
                                          </a:solidFill>
                                          <a:latin typeface="Cambria Math" panose="02040503050406030204" pitchFamily="18" charset="0"/>
                                        </a:rPr>
                                      </m:ctrlPr>
                                    </m:dPr>
                                    <m:e>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𝑚</m:t>
                                          </m:r>
                                        </m:num>
                                        <m:den>
                                          <m:r>
                                            <a:rPr lang="en-US" sz="2200" i="1">
                                              <a:solidFill>
                                                <a:srgbClr val="7030A0"/>
                                              </a:solidFill>
                                              <a:latin typeface="Cambria Math" panose="02040503050406030204" pitchFamily="18" charset="0"/>
                                            </a:rPr>
                                            <m:t>2</m:t>
                                          </m:r>
                                          <m:r>
                                            <a:rPr lang="en-US" sz="2200" i="1">
                                              <a:solidFill>
                                                <a:srgbClr val="7030A0"/>
                                              </a:solidFill>
                                              <a:latin typeface="Cambria Math" panose="02040503050406030204" pitchFamily="18" charset="0"/>
                                            </a:rPr>
                                            <m:t>𝑘</m:t>
                                          </m:r>
                                          <m:sSub>
                                            <m:sSubPr>
                                              <m:ctrlPr>
                                                <a:rPr lang="en-US" sz="2200" i="1">
                                                  <a:solidFill>
                                                    <a:srgbClr val="7030A0"/>
                                                  </a:solidFill>
                                                  <a:latin typeface="Cambria Math" panose="02040503050406030204" pitchFamily="18" charset="0"/>
                                                </a:rPr>
                                              </m:ctrlPr>
                                            </m:sSubPr>
                                            <m:e>
                                              <m:r>
                                                <a:rPr lang="en-US" sz="2200" i="1">
                                                  <a:solidFill>
                                                    <a:srgbClr val="7030A0"/>
                                                  </a:solidFill>
                                                  <a:latin typeface="Cambria Math" panose="02040503050406030204" pitchFamily="18" charset="0"/>
                                                </a:rPr>
                                                <m:t>𝑇</m:t>
                                              </m:r>
                                            </m:e>
                                            <m:sub>
                                              <m:r>
                                                <a:rPr lang="en-US" sz="2200" i="1">
                                                  <a:solidFill>
                                                    <a:srgbClr val="7030A0"/>
                                                  </a:solidFill>
                                                  <a:latin typeface="Cambria Math" panose="02040503050406030204" pitchFamily="18" charset="0"/>
                                                </a:rPr>
                                                <m:t>𝑒</m:t>
                                              </m:r>
                                            </m:sub>
                                          </m:sSub>
                                        </m:den>
                                      </m:f>
                                    </m:e>
                                  </m:d>
                                </m:e>
                                <m:sup>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5</m:t>
                                      </m:r>
                                    </m:num>
                                    <m:den>
                                      <m:r>
                                        <a:rPr lang="en-US" sz="2200" i="1">
                                          <a:solidFill>
                                            <a:srgbClr val="7030A0"/>
                                          </a:solidFill>
                                          <a:latin typeface="Cambria Math" panose="02040503050406030204" pitchFamily="18" charset="0"/>
                                        </a:rPr>
                                        <m:t>2</m:t>
                                      </m:r>
                                    </m:den>
                                  </m:f>
                                </m:sup>
                              </m:sSup>
                            </m:den>
                          </m:f>
                          <m:r>
                            <a:rPr lang="en-US" sz="2200" i="1">
                              <a:solidFill>
                                <a:srgbClr val="7030A0"/>
                              </a:solidFill>
                              <a:latin typeface="Cambria Math" panose="02040503050406030204" pitchFamily="18" charset="0"/>
                            </a:rPr>
                            <m:t>.</m:t>
                          </m:r>
                          <m:f>
                            <m:fPr>
                              <m:ctrlPr>
                                <a:rPr lang="en-US" sz="2200" i="1">
                                  <a:solidFill>
                                    <a:srgbClr val="7030A0"/>
                                  </a:solidFill>
                                  <a:latin typeface="Cambria Math" panose="02040503050406030204" pitchFamily="18" charset="0"/>
                                </a:rPr>
                              </m:ctrlPr>
                            </m:fPr>
                            <m:num>
                              <m:r>
                                <a:rPr lang="en-US" sz="2200" i="1">
                                  <a:solidFill>
                                    <a:srgbClr val="7030A0"/>
                                  </a:solidFill>
                                  <a:latin typeface="Cambria Math" panose="02040503050406030204" pitchFamily="18" charset="0"/>
                                </a:rPr>
                                <m:t>1</m:t>
                              </m:r>
                            </m:num>
                            <m:den>
                              <m:sSup>
                                <m:sSupPr>
                                  <m:ctrlPr>
                                    <a:rPr lang="en-US" sz="2200" i="1">
                                      <a:solidFill>
                                        <a:srgbClr val="7030A0"/>
                                      </a:solidFill>
                                      <a:latin typeface="Cambria Math" panose="02040503050406030204" pitchFamily="18" charset="0"/>
                                    </a:rPr>
                                  </m:ctrlPr>
                                </m:sSupPr>
                                <m:e>
                                  <m:d>
                                    <m:dPr>
                                      <m:ctrlPr>
                                        <a:rPr lang="en-US" sz="2200" i="1" smtClean="0">
                                          <a:solidFill>
                                            <a:srgbClr val="7030A0"/>
                                          </a:solidFill>
                                          <a:latin typeface="Cambria Math" panose="02040503050406030204" pitchFamily="18" charset="0"/>
                                        </a:rPr>
                                      </m:ctrlPr>
                                    </m:dPr>
                                    <m:e>
                                      <m:f>
                                        <m:fPr>
                                          <m:ctrlPr>
                                            <a:rPr lang="en-US" sz="2200" i="1">
                                              <a:solidFill>
                                                <a:srgbClr val="7030A0"/>
                                              </a:solidFill>
                                              <a:latin typeface="Cambria Math" panose="02040503050406030204" pitchFamily="18" charset="0"/>
                                            </a:rPr>
                                          </m:ctrlPr>
                                        </m:fPr>
                                        <m:num>
                                          <m:sSub>
                                            <m:sSubPr>
                                              <m:ctrlPr>
                                                <a:rPr lang="en-US" sz="2200" i="1">
                                                  <a:solidFill>
                                                    <a:srgbClr val="7030A0"/>
                                                  </a:solidFill>
                                                  <a:latin typeface="Cambria Math" panose="02040503050406030204" pitchFamily="18" charset="0"/>
                                                </a:rPr>
                                              </m:ctrlPr>
                                            </m:sSubPr>
                                            <m:e>
                                              <m:r>
                                                <a:rPr lang="en-US" sz="2200" i="1">
                                                  <a:solidFill>
                                                    <a:srgbClr val="7030A0"/>
                                                  </a:solidFill>
                                                  <a:latin typeface="Cambria Math" panose="02040503050406030204" pitchFamily="18" charset="0"/>
                                                  <a:ea typeface="Cambria Math" panose="02040503050406030204" pitchFamily="18" charset="0"/>
                                                </a:rPr>
                                                <m:t>𝜔</m:t>
                                              </m:r>
                                            </m:e>
                                            <m:sub>
                                              <m:r>
                                                <a:rPr lang="en-US" sz="2200" i="1">
                                                  <a:solidFill>
                                                    <a:srgbClr val="7030A0"/>
                                                  </a:solidFill>
                                                  <a:latin typeface="Cambria Math" panose="02040503050406030204" pitchFamily="18" charset="0"/>
                                                </a:rPr>
                                                <m:t>𝑟</m:t>
                                              </m:r>
                                            </m:sub>
                                          </m:sSub>
                                        </m:num>
                                        <m:den>
                                          <m:r>
                                            <a:rPr lang="en-US" sz="2200" i="1">
                                              <a:solidFill>
                                                <a:srgbClr val="7030A0"/>
                                              </a:solidFill>
                                              <a:latin typeface="Cambria Math" panose="02040503050406030204" pitchFamily="18" charset="0"/>
                                            </a:rPr>
                                            <m:t>𝑘</m:t>
                                          </m:r>
                                        </m:den>
                                      </m:f>
                                    </m:e>
                                  </m:d>
                                </m:e>
                                <m:sup>
                                  <m:r>
                                    <a:rPr lang="en-US" sz="2200" i="1">
                                      <a:solidFill>
                                        <a:srgbClr val="7030A0"/>
                                      </a:solidFill>
                                      <a:latin typeface="Cambria Math" panose="02040503050406030204" pitchFamily="18" charset="0"/>
                                    </a:rPr>
                                    <m:t>4</m:t>
                                  </m:r>
                                </m:sup>
                              </m:sSup>
                            </m:den>
                          </m:f>
                        </m:e>
                      </m:d>
                      <m:r>
                        <a:rPr lang="en-US" sz="2200" i="1">
                          <a:solidFill>
                            <a:srgbClr val="7030A0"/>
                          </a:solidFill>
                          <a:latin typeface="Cambria Math" panose="02040503050406030204" pitchFamily="18" charset="0"/>
                        </a:rPr>
                        <m:t>=0</m:t>
                      </m:r>
                    </m:oMath>
                  </m:oMathPara>
                </a14:m>
                <a:endParaRPr lang="en-US" sz="2200" dirty="0">
                  <a:solidFill>
                    <a:srgbClr val="7030A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708338" y="1941413"/>
                <a:ext cx="9826582" cy="1489639"/>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255691" y="3322804"/>
                <a:ext cx="8731876" cy="13395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rgbClr val="FF3399"/>
                          </a:solidFill>
                          <a:latin typeface="Cambria Math" panose="02040503050406030204" pitchFamily="18" charset="0"/>
                        </a:rPr>
                        <m:t>1−</m:t>
                      </m:r>
                      <m:f>
                        <m:fPr>
                          <m:ctrlPr>
                            <a:rPr lang="en-US" sz="2200" i="1">
                              <a:solidFill>
                                <a:srgbClr val="FF3399"/>
                              </a:solidFill>
                              <a:latin typeface="Cambria Math" panose="02040503050406030204" pitchFamily="18" charset="0"/>
                            </a:rPr>
                          </m:ctrlPr>
                        </m:fPr>
                        <m:num>
                          <m:sSubSup>
                            <m:sSubSupPr>
                              <m:ctrlPr>
                                <a:rPr lang="en-US" sz="2200" i="1">
                                  <a:solidFill>
                                    <a:srgbClr val="FF3399"/>
                                  </a:solidFill>
                                  <a:latin typeface="Cambria Math" panose="02040503050406030204" pitchFamily="18" charset="0"/>
                                </a:rPr>
                              </m:ctrlPr>
                            </m:sSubSupPr>
                            <m:e>
                              <m:r>
                                <a:rPr lang="en-US" sz="2200" i="1">
                                  <a:solidFill>
                                    <a:srgbClr val="FF3399"/>
                                  </a:solidFill>
                                  <a:latin typeface="Cambria Math" panose="02040503050406030204" pitchFamily="18" charset="0"/>
                                  <a:ea typeface="Cambria Math" panose="02040503050406030204" pitchFamily="18" charset="0"/>
                                </a:rPr>
                                <m:t>𝜔</m:t>
                              </m:r>
                            </m:e>
                            <m:sub>
                              <m:r>
                                <a:rPr lang="en-US" sz="2200" i="1">
                                  <a:solidFill>
                                    <a:srgbClr val="FF3399"/>
                                  </a:solidFill>
                                  <a:latin typeface="Cambria Math" panose="02040503050406030204" pitchFamily="18" charset="0"/>
                                </a:rPr>
                                <m:t>𝑝𝑒</m:t>
                              </m:r>
                            </m:sub>
                            <m:sup>
                              <m:r>
                                <a:rPr lang="en-US" sz="2200" i="1">
                                  <a:solidFill>
                                    <a:srgbClr val="FF3399"/>
                                  </a:solidFill>
                                  <a:latin typeface="Cambria Math" panose="02040503050406030204" pitchFamily="18" charset="0"/>
                                </a:rPr>
                                <m:t>2</m:t>
                              </m:r>
                            </m:sup>
                          </m:sSubSup>
                        </m:num>
                        <m:den>
                          <m:sSup>
                            <m:sSupPr>
                              <m:ctrlPr>
                                <a:rPr lang="en-US" sz="2200" i="1">
                                  <a:solidFill>
                                    <a:srgbClr val="FF3399"/>
                                  </a:solidFill>
                                  <a:latin typeface="Cambria Math" panose="02040503050406030204" pitchFamily="18" charset="0"/>
                                </a:rPr>
                              </m:ctrlPr>
                            </m:sSupPr>
                            <m:e>
                              <m:r>
                                <a:rPr lang="en-US" sz="2200" i="1">
                                  <a:solidFill>
                                    <a:srgbClr val="FF3399"/>
                                  </a:solidFill>
                                  <a:latin typeface="Cambria Math" panose="02040503050406030204" pitchFamily="18" charset="0"/>
                                </a:rPr>
                                <m:t>𝑘</m:t>
                              </m:r>
                            </m:e>
                            <m:sup>
                              <m:r>
                                <a:rPr lang="en-US" sz="2200" i="1">
                                  <a:solidFill>
                                    <a:srgbClr val="FF3399"/>
                                  </a:solidFill>
                                  <a:latin typeface="Cambria Math" panose="02040503050406030204" pitchFamily="18" charset="0"/>
                                </a:rPr>
                                <m:t>2</m:t>
                              </m:r>
                            </m:sup>
                          </m:sSup>
                        </m:den>
                      </m:f>
                      <m:sSup>
                        <m:sSupPr>
                          <m:ctrlPr>
                            <a:rPr lang="en-US" sz="2200" i="1">
                              <a:solidFill>
                                <a:srgbClr val="FF3399"/>
                              </a:solidFill>
                              <a:latin typeface="Cambria Math" panose="02040503050406030204" pitchFamily="18" charset="0"/>
                            </a:rPr>
                          </m:ctrlPr>
                        </m:sSupPr>
                        <m:e>
                          <m:d>
                            <m:dPr>
                              <m:ctrlPr>
                                <a:rPr lang="en-US" sz="2200" i="1">
                                  <a:solidFill>
                                    <a:srgbClr val="FF3399"/>
                                  </a:solidFill>
                                  <a:latin typeface="Cambria Math" panose="02040503050406030204" pitchFamily="18" charset="0"/>
                                </a:rPr>
                              </m:ctrlPr>
                            </m:dPr>
                            <m:e>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𝑚</m:t>
                                  </m:r>
                                </m:num>
                                <m:den>
                                  <m:r>
                                    <a:rPr lang="en-US" sz="2200" i="1">
                                      <a:solidFill>
                                        <a:srgbClr val="FF3399"/>
                                      </a:solidFill>
                                      <a:latin typeface="Cambria Math" panose="02040503050406030204" pitchFamily="18" charset="0"/>
                                    </a:rPr>
                                    <m:t>𝑘</m:t>
                                  </m:r>
                                  <m:sSub>
                                    <m:sSubPr>
                                      <m:ctrlPr>
                                        <a:rPr lang="en-US" sz="2200" i="1">
                                          <a:solidFill>
                                            <a:srgbClr val="FF3399"/>
                                          </a:solidFill>
                                          <a:latin typeface="Cambria Math" panose="02040503050406030204" pitchFamily="18" charset="0"/>
                                        </a:rPr>
                                      </m:ctrlPr>
                                    </m:sSubPr>
                                    <m:e>
                                      <m:r>
                                        <a:rPr lang="en-US" sz="2200" i="1">
                                          <a:solidFill>
                                            <a:srgbClr val="FF3399"/>
                                          </a:solidFill>
                                          <a:latin typeface="Cambria Math" panose="02040503050406030204" pitchFamily="18" charset="0"/>
                                        </a:rPr>
                                        <m:t>𝑇</m:t>
                                      </m:r>
                                    </m:e>
                                    <m:sub>
                                      <m:r>
                                        <a:rPr lang="en-US" sz="2200" i="1">
                                          <a:solidFill>
                                            <a:srgbClr val="FF3399"/>
                                          </a:solidFill>
                                          <a:latin typeface="Cambria Math" panose="02040503050406030204" pitchFamily="18" charset="0"/>
                                        </a:rPr>
                                        <m:t>𝑒</m:t>
                                      </m:r>
                                    </m:sub>
                                  </m:sSub>
                                </m:den>
                              </m:f>
                            </m:e>
                          </m:d>
                        </m:e>
                        <m:sup>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3</m:t>
                              </m:r>
                            </m:num>
                            <m:den>
                              <m:r>
                                <a:rPr lang="en-US" sz="2200" i="1">
                                  <a:solidFill>
                                    <a:srgbClr val="FF3399"/>
                                  </a:solidFill>
                                  <a:latin typeface="Cambria Math" panose="02040503050406030204" pitchFamily="18" charset="0"/>
                                </a:rPr>
                                <m:t>2</m:t>
                              </m:r>
                            </m:den>
                          </m:f>
                        </m:sup>
                      </m:sSup>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1</m:t>
                          </m:r>
                        </m:num>
                        <m:den>
                          <m:rad>
                            <m:radPr>
                              <m:degHide m:val="on"/>
                              <m:ctrlPr>
                                <a:rPr lang="en-US" sz="2200" i="1">
                                  <a:solidFill>
                                    <a:srgbClr val="FF3399"/>
                                  </a:solidFill>
                                  <a:latin typeface="Cambria Math" panose="02040503050406030204" pitchFamily="18" charset="0"/>
                                  <a:ea typeface="Cambria Math" panose="02040503050406030204" pitchFamily="18" charset="0"/>
                                </a:rPr>
                              </m:ctrlPr>
                            </m:radPr>
                            <m:deg/>
                            <m:e>
                              <m:r>
                                <a:rPr lang="en-US" sz="2200" i="1">
                                  <a:solidFill>
                                    <a:srgbClr val="FF3399"/>
                                  </a:solidFill>
                                  <a:latin typeface="Cambria Math" panose="02040503050406030204" pitchFamily="18" charset="0"/>
                                  <a:ea typeface="Cambria Math" panose="02040503050406030204" pitchFamily="18" charset="0"/>
                                </a:rPr>
                                <m:t>2</m:t>
                              </m:r>
                              <m:r>
                                <a:rPr lang="en-US" sz="2200" i="1">
                                  <a:solidFill>
                                    <a:srgbClr val="FF3399"/>
                                  </a:solidFill>
                                  <a:latin typeface="Cambria Math" panose="02040503050406030204" pitchFamily="18" charset="0"/>
                                  <a:ea typeface="Cambria Math" panose="02040503050406030204" pitchFamily="18" charset="0"/>
                                </a:rPr>
                                <m:t>𝜋</m:t>
                              </m:r>
                            </m:e>
                          </m:rad>
                        </m:den>
                      </m:f>
                      <m:d>
                        <m:dPr>
                          <m:begChr m:val="["/>
                          <m:endChr m:val="]"/>
                          <m:ctrlPr>
                            <a:rPr lang="en-US" sz="2200" i="1">
                              <a:solidFill>
                                <a:srgbClr val="FF3399"/>
                              </a:solidFill>
                              <a:latin typeface="Cambria Math" panose="02040503050406030204" pitchFamily="18" charset="0"/>
                            </a:rPr>
                          </m:ctrlPr>
                        </m:dPr>
                        <m:e>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ea typeface="Cambria Math" panose="02040503050406030204" pitchFamily="18" charset="0"/>
                                </a:rPr>
                                <m:t>√</m:t>
                              </m:r>
                              <m:r>
                                <a:rPr lang="en-US" sz="2200" i="1">
                                  <a:solidFill>
                                    <a:srgbClr val="FF3399"/>
                                  </a:solidFill>
                                  <a:latin typeface="Cambria Math" panose="02040503050406030204" pitchFamily="18" charset="0"/>
                                  <a:ea typeface="Cambria Math" panose="02040503050406030204" pitchFamily="18" charset="0"/>
                                </a:rPr>
                                <m:t>𝜋</m:t>
                              </m:r>
                            </m:num>
                            <m:den>
                              <m:r>
                                <a:rPr lang="en-US" sz="2200" i="1">
                                  <a:solidFill>
                                    <a:srgbClr val="FF3399"/>
                                  </a:solidFill>
                                  <a:latin typeface="Cambria Math" panose="02040503050406030204" pitchFamily="18" charset="0"/>
                                </a:rPr>
                                <m:t>2</m:t>
                              </m:r>
                            </m:den>
                          </m:f>
                          <m:sSup>
                            <m:sSupPr>
                              <m:ctrlPr>
                                <a:rPr lang="en-US" sz="2200" i="1">
                                  <a:solidFill>
                                    <a:srgbClr val="FF3399"/>
                                  </a:solidFill>
                                  <a:latin typeface="Cambria Math" panose="02040503050406030204" pitchFamily="18" charset="0"/>
                                </a:rPr>
                              </m:ctrlPr>
                            </m:sSupPr>
                            <m:e>
                              <m:d>
                                <m:dPr>
                                  <m:ctrlPr>
                                    <a:rPr lang="en-US" sz="2200" i="1" smtClean="0">
                                      <a:solidFill>
                                        <a:srgbClr val="FF3399"/>
                                      </a:solidFill>
                                      <a:latin typeface="Cambria Math" panose="02040503050406030204" pitchFamily="18" charset="0"/>
                                    </a:rPr>
                                  </m:ctrlPr>
                                </m:dPr>
                                <m:e>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2</m:t>
                                      </m:r>
                                      <m:r>
                                        <a:rPr lang="en-US" sz="2200" i="1">
                                          <a:solidFill>
                                            <a:srgbClr val="FF3399"/>
                                          </a:solidFill>
                                          <a:latin typeface="Cambria Math" panose="02040503050406030204" pitchFamily="18" charset="0"/>
                                        </a:rPr>
                                        <m:t>𝑘</m:t>
                                      </m:r>
                                      <m:sSub>
                                        <m:sSubPr>
                                          <m:ctrlPr>
                                            <a:rPr lang="en-US" sz="2200" i="1">
                                              <a:solidFill>
                                                <a:srgbClr val="FF3399"/>
                                              </a:solidFill>
                                              <a:latin typeface="Cambria Math" panose="02040503050406030204" pitchFamily="18" charset="0"/>
                                            </a:rPr>
                                          </m:ctrlPr>
                                        </m:sSubPr>
                                        <m:e>
                                          <m:r>
                                            <a:rPr lang="en-US" sz="2200" i="1">
                                              <a:solidFill>
                                                <a:srgbClr val="FF3399"/>
                                              </a:solidFill>
                                              <a:latin typeface="Cambria Math" panose="02040503050406030204" pitchFamily="18" charset="0"/>
                                            </a:rPr>
                                            <m:t>𝑇</m:t>
                                          </m:r>
                                        </m:e>
                                        <m:sub>
                                          <m:r>
                                            <a:rPr lang="en-US" sz="2200" i="1">
                                              <a:solidFill>
                                                <a:srgbClr val="FF3399"/>
                                              </a:solidFill>
                                              <a:latin typeface="Cambria Math" panose="02040503050406030204" pitchFamily="18" charset="0"/>
                                            </a:rPr>
                                            <m:t>𝑒</m:t>
                                          </m:r>
                                        </m:sub>
                                      </m:sSub>
                                    </m:num>
                                    <m:den>
                                      <m:r>
                                        <a:rPr lang="en-US" sz="2200" i="1">
                                          <a:solidFill>
                                            <a:srgbClr val="FF3399"/>
                                          </a:solidFill>
                                          <a:latin typeface="Cambria Math" panose="02040503050406030204" pitchFamily="18" charset="0"/>
                                        </a:rPr>
                                        <m:t>𝑚</m:t>
                                      </m:r>
                                    </m:den>
                                  </m:f>
                                </m:e>
                              </m:d>
                            </m:e>
                            <m:sup>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3</m:t>
                                  </m:r>
                                </m:num>
                                <m:den>
                                  <m:r>
                                    <a:rPr lang="en-US" sz="2200" i="1">
                                      <a:solidFill>
                                        <a:srgbClr val="FF3399"/>
                                      </a:solidFill>
                                      <a:latin typeface="Cambria Math" panose="02040503050406030204" pitchFamily="18" charset="0"/>
                                    </a:rPr>
                                    <m:t>2</m:t>
                                  </m:r>
                                </m:den>
                              </m:f>
                            </m:sup>
                          </m:sSup>
                          <m:r>
                            <a:rPr lang="en-US" sz="2200" i="1">
                              <a:solidFill>
                                <a:srgbClr val="FF3399"/>
                              </a:solidFill>
                              <a:latin typeface="Cambria Math" panose="02040503050406030204" pitchFamily="18" charset="0"/>
                            </a:rPr>
                            <m:t>.</m:t>
                          </m:r>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1</m:t>
                              </m:r>
                            </m:num>
                            <m:den>
                              <m:sSup>
                                <m:sSupPr>
                                  <m:ctrlPr>
                                    <a:rPr lang="en-US" sz="2200" i="1">
                                      <a:solidFill>
                                        <a:srgbClr val="FF3399"/>
                                      </a:solidFill>
                                      <a:latin typeface="Cambria Math" panose="02040503050406030204" pitchFamily="18" charset="0"/>
                                    </a:rPr>
                                  </m:ctrlPr>
                                </m:sSupPr>
                                <m:e>
                                  <m:d>
                                    <m:dPr>
                                      <m:ctrlPr>
                                        <a:rPr lang="en-US" sz="2200" i="1" smtClean="0">
                                          <a:solidFill>
                                            <a:srgbClr val="FF3399"/>
                                          </a:solidFill>
                                          <a:latin typeface="Cambria Math" panose="02040503050406030204" pitchFamily="18" charset="0"/>
                                        </a:rPr>
                                      </m:ctrlPr>
                                    </m:dPr>
                                    <m:e>
                                      <m:f>
                                        <m:fPr>
                                          <m:ctrlPr>
                                            <a:rPr lang="en-US" sz="2200" i="1">
                                              <a:solidFill>
                                                <a:srgbClr val="FF3399"/>
                                              </a:solidFill>
                                              <a:latin typeface="Cambria Math" panose="02040503050406030204" pitchFamily="18" charset="0"/>
                                            </a:rPr>
                                          </m:ctrlPr>
                                        </m:fPr>
                                        <m:num>
                                          <m:sSub>
                                            <m:sSubPr>
                                              <m:ctrlPr>
                                                <a:rPr lang="en-US" sz="2200" i="1">
                                                  <a:solidFill>
                                                    <a:srgbClr val="FF3399"/>
                                                  </a:solidFill>
                                                  <a:latin typeface="Cambria Math" panose="02040503050406030204" pitchFamily="18" charset="0"/>
                                                </a:rPr>
                                              </m:ctrlPr>
                                            </m:sSubPr>
                                            <m:e>
                                              <m:r>
                                                <a:rPr lang="en-US" sz="2200" i="1">
                                                  <a:solidFill>
                                                    <a:srgbClr val="FF3399"/>
                                                  </a:solidFill>
                                                  <a:latin typeface="Cambria Math" panose="02040503050406030204" pitchFamily="18" charset="0"/>
                                                  <a:ea typeface="Cambria Math" panose="02040503050406030204" pitchFamily="18" charset="0"/>
                                                </a:rPr>
                                                <m:t>𝜔</m:t>
                                              </m:r>
                                            </m:e>
                                            <m:sub>
                                              <m:r>
                                                <a:rPr lang="en-US" sz="2200" i="1">
                                                  <a:solidFill>
                                                    <a:srgbClr val="FF3399"/>
                                                  </a:solidFill>
                                                  <a:latin typeface="Cambria Math" panose="02040503050406030204" pitchFamily="18" charset="0"/>
                                                </a:rPr>
                                                <m:t>𝑟</m:t>
                                              </m:r>
                                            </m:sub>
                                          </m:sSub>
                                        </m:num>
                                        <m:den>
                                          <m:r>
                                            <a:rPr lang="en-US" sz="2200" i="1">
                                              <a:solidFill>
                                                <a:srgbClr val="FF3399"/>
                                              </a:solidFill>
                                              <a:latin typeface="Cambria Math" panose="02040503050406030204" pitchFamily="18" charset="0"/>
                                            </a:rPr>
                                            <m:t>𝑘</m:t>
                                          </m:r>
                                        </m:den>
                                      </m:f>
                                    </m:e>
                                  </m:d>
                                </m:e>
                                <m:sup>
                                  <m:r>
                                    <a:rPr lang="en-US" sz="2200" i="1">
                                      <a:solidFill>
                                        <a:srgbClr val="FF3399"/>
                                      </a:solidFill>
                                      <a:latin typeface="Cambria Math" panose="02040503050406030204" pitchFamily="18" charset="0"/>
                                    </a:rPr>
                                    <m:t>2</m:t>
                                  </m:r>
                                </m:sup>
                              </m:sSup>
                            </m:den>
                          </m:f>
                          <m:r>
                            <a:rPr lang="en-US" sz="2200" i="1">
                              <a:solidFill>
                                <a:srgbClr val="FF3399"/>
                              </a:solidFill>
                              <a:latin typeface="Cambria Math" panose="02040503050406030204" pitchFamily="18" charset="0"/>
                            </a:rPr>
                            <m:t>+</m:t>
                          </m:r>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3</m:t>
                              </m:r>
                              <m:r>
                                <a:rPr lang="en-US" sz="2200" i="1">
                                  <a:solidFill>
                                    <a:srgbClr val="FF3399"/>
                                  </a:solidFill>
                                  <a:latin typeface="Cambria Math" panose="02040503050406030204" pitchFamily="18" charset="0"/>
                                  <a:ea typeface="Cambria Math" panose="02040503050406030204" pitchFamily="18" charset="0"/>
                                </a:rPr>
                                <m:t>√</m:t>
                              </m:r>
                              <m:r>
                                <a:rPr lang="en-US" sz="2200" i="1">
                                  <a:solidFill>
                                    <a:srgbClr val="FF3399"/>
                                  </a:solidFill>
                                  <a:latin typeface="Cambria Math" panose="02040503050406030204" pitchFamily="18" charset="0"/>
                                  <a:ea typeface="Cambria Math" panose="02040503050406030204" pitchFamily="18" charset="0"/>
                                </a:rPr>
                                <m:t>𝜋</m:t>
                              </m:r>
                            </m:num>
                            <m:den>
                              <m:r>
                                <a:rPr lang="en-US" sz="2200" i="1">
                                  <a:solidFill>
                                    <a:srgbClr val="FF3399"/>
                                  </a:solidFill>
                                  <a:latin typeface="Cambria Math" panose="02040503050406030204" pitchFamily="18" charset="0"/>
                                </a:rPr>
                                <m:t>2</m:t>
                              </m:r>
                            </m:den>
                          </m:f>
                          <m:sSup>
                            <m:sSupPr>
                              <m:ctrlPr>
                                <a:rPr lang="en-US" sz="2200" i="1">
                                  <a:solidFill>
                                    <a:srgbClr val="FF3399"/>
                                  </a:solidFill>
                                  <a:latin typeface="Cambria Math" panose="02040503050406030204" pitchFamily="18" charset="0"/>
                                </a:rPr>
                              </m:ctrlPr>
                            </m:sSupPr>
                            <m:e>
                              <m:d>
                                <m:dPr>
                                  <m:ctrlPr>
                                    <a:rPr lang="en-US" sz="2200" i="1" smtClean="0">
                                      <a:solidFill>
                                        <a:srgbClr val="FF3399"/>
                                      </a:solidFill>
                                      <a:latin typeface="Cambria Math" panose="02040503050406030204" pitchFamily="18" charset="0"/>
                                    </a:rPr>
                                  </m:ctrlPr>
                                </m:dPr>
                                <m:e>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2</m:t>
                                      </m:r>
                                      <m:r>
                                        <a:rPr lang="en-US" sz="2200" i="1">
                                          <a:solidFill>
                                            <a:srgbClr val="FF3399"/>
                                          </a:solidFill>
                                          <a:latin typeface="Cambria Math" panose="02040503050406030204" pitchFamily="18" charset="0"/>
                                        </a:rPr>
                                        <m:t>𝑘</m:t>
                                      </m:r>
                                      <m:sSub>
                                        <m:sSubPr>
                                          <m:ctrlPr>
                                            <a:rPr lang="en-US" sz="2200" i="1">
                                              <a:solidFill>
                                                <a:srgbClr val="FF3399"/>
                                              </a:solidFill>
                                              <a:latin typeface="Cambria Math" panose="02040503050406030204" pitchFamily="18" charset="0"/>
                                            </a:rPr>
                                          </m:ctrlPr>
                                        </m:sSubPr>
                                        <m:e>
                                          <m:r>
                                            <a:rPr lang="en-US" sz="2200" i="1">
                                              <a:solidFill>
                                                <a:srgbClr val="FF3399"/>
                                              </a:solidFill>
                                              <a:latin typeface="Cambria Math" panose="02040503050406030204" pitchFamily="18" charset="0"/>
                                            </a:rPr>
                                            <m:t>𝑇</m:t>
                                          </m:r>
                                        </m:e>
                                        <m:sub>
                                          <m:r>
                                            <a:rPr lang="en-US" sz="2200" i="1">
                                              <a:solidFill>
                                                <a:srgbClr val="FF3399"/>
                                              </a:solidFill>
                                              <a:latin typeface="Cambria Math" panose="02040503050406030204" pitchFamily="18" charset="0"/>
                                            </a:rPr>
                                            <m:t>𝑒</m:t>
                                          </m:r>
                                        </m:sub>
                                      </m:sSub>
                                    </m:num>
                                    <m:den>
                                      <m:r>
                                        <a:rPr lang="en-US" sz="2200" i="1">
                                          <a:solidFill>
                                            <a:srgbClr val="FF3399"/>
                                          </a:solidFill>
                                          <a:latin typeface="Cambria Math" panose="02040503050406030204" pitchFamily="18" charset="0"/>
                                        </a:rPr>
                                        <m:t>𝑚</m:t>
                                      </m:r>
                                    </m:den>
                                  </m:f>
                                </m:e>
                              </m:d>
                            </m:e>
                            <m:sup>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5</m:t>
                                  </m:r>
                                </m:num>
                                <m:den>
                                  <m:r>
                                    <a:rPr lang="en-US" sz="2200" i="1">
                                      <a:solidFill>
                                        <a:srgbClr val="FF3399"/>
                                      </a:solidFill>
                                      <a:latin typeface="Cambria Math" panose="02040503050406030204" pitchFamily="18" charset="0"/>
                                    </a:rPr>
                                    <m:t>2</m:t>
                                  </m:r>
                                </m:den>
                              </m:f>
                            </m:sup>
                          </m:sSup>
                          <m:r>
                            <a:rPr lang="en-US" sz="2200" i="1">
                              <a:solidFill>
                                <a:srgbClr val="FF3399"/>
                              </a:solidFill>
                              <a:latin typeface="Cambria Math" panose="02040503050406030204" pitchFamily="18" charset="0"/>
                            </a:rPr>
                            <m:t>.</m:t>
                          </m:r>
                          <m:f>
                            <m:fPr>
                              <m:ctrlPr>
                                <a:rPr lang="en-US" sz="2200" i="1">
                                  <a:solidFill>
                                    <a:srgbClr val="FF3399"/>
                                  </a:solidFill>
                                  <a:latin typeface="Cambria Math" panose="02040503050406030204" pitchFamily="18" charset="0"/>
                                </a:rPr>
                              </m:ctrlPr>
                            </m:fPr>
                            <m:num>
                              <m:r>
                                <a:rPr lang="en-US" sz="2200" i="1">
                                  <a:solidFill>
                                    <a:srgbClr val="FF3399"/>
                                  </a:solidFill>
                                  <a:latin typeface="Cambria Math" panose="02040503050406030204" pitchFamily="18" charset="0"/>
                                </a:rPr>
                                <m:t>1</m:t>
                              </m:r>
                            </m:num>
                            <m:den>
                              <m:sSup>
                                <m:sSupPr>
                                  <m:ctrlPr>
                                    <a:rPr lang="en-US" sz="2200" i="1">
                                      <a:solidFill>
                                        <a:srgbClr val="FF3399"/>
                                      </a:solidFill>
                                      <a:latin typeface="Cambria Math" panose="02040503050406030204" pitchFamily="18" charset="0"/>
                                    </a:rPr>
                                  </m:ctrlPr>
                                </m:sSupPr>
                                <m:e>
                                  <m:d>
                                    <m:dPr>
                                      <m:ctrlPr>
                                        <a:rPr lang="en-US" sz="2200" i="1" smtClean="0">
                                          <a:solidFill>
                                            <a:srgbClr val="FF3399"/>
                                          </a:solidFill>
                                          <a:latin typeface="Cambria Math" panose="02040503050406030204" pitchFamily="18" charset="0"/>
                                        </a:rPr>
                                      </m:ctrlPr>
                                    </m:dPr>
                                    <m:e>
                                      <m:f>
                                        <m:fPr>
                                          <m:ctrlPr>
                                            <a:rPr lang="en-US" sz="2200" i="1">
                                              <a:solidFill>
                                                <a:srgbClr val="FF3399"/>
                                              </a:solidFill>
                                              <a:latin typeface="Cambria Math" panose="02040503050406030204" pitchFamily="18" charset="0"/>
                                            </a:rPr>
                                          </m:ctrlPr>
                                        </m:fPr>
                                        <m:num>
                                          <m:sSub>
                                            <m:sSubPr>
                                              <m:ctrlPr>
                                                <a:rPr lang="en-US" sz="2200" i="1">
                                                  <a:solidFill>
                                                    <a:srgbClr val="FF3399"/>
                                                  </a:solidFill>
                                                  <a:latin typeface="Cambria Math" panose="02040503050406030204" pitchFamily="18" charset="0"/>
                                                </a:rPr>
                                              </m:ctrlPr>
                                            </m:sSubPr>
                                            <m:e>
                                              <m:r>
                                                <a:rPr lang="en-US" sz="2200" i="1">
                                                  <a:solidFill>
                                                    <a:srgbClr val="FF3399"/>
                                                  </a:solidFill>
                                                  <a:latin typeface="Cambria Math" panose="02040503050406030204" pitchFamily="18" charset="0"/>
                                                  <a:ea typeface="Cambria Math" panose="02040503050406030204" pitchFamily="18" charset="0"/>
                                                </a:rPr>
                                                <m:t>𝜔</m:t>
                                              </m:r>
                                            </m:e>
                                            <m:sub>
                                              <m:r>
                                                <a:rPr lang="en-US" sz="2200" i="1">
                                                  <a:solidFill>
                                                    <a:srgbClr val="FF3399"/>
                                                  </a:solidFill>
                                                  <a:latin typeface="Cambria Math" panose="02040503050406030204" pitchFamily="18" charset="0"/>
                                                </a:rPr>
                                                <m:t>𝑟</m:t>
                                              </m:r>
                                            </m:sub>
                                          </m:sSub>
                                        </m:num>
                                        <m:den>
                                          <m:r>
                                            <a:rPr lang="en-US" sz="2200" i="1">
                                              <a:solidFill>
                                                <a:srgbClr val="FF3399"/>
                                              </a:solidFill>
                                              <a:latin typeface="Cambria Math" panose="02040503050406030204" pitchFamily="18" charset="0"/>
                                            </a:rPr>
                                            <m:t>𝑘</m:t>
                                          </m:r>
                                        </m:den>
                                      </m:f>
                                    </m:e>
                                  </m:d>
                                </m:e>
                                <m:sup>
                                  <m:r>
                                    <a:rPr lang="en-US" sz="2200" i="1">
                                      <a:solidFill>
                                        <a:srgbClr val="FF3399"/>
                                      </a:solidFill>
                                      <a:latin typeface="Cambria Math" panose="02040503050406030204" pitchFamily="18" charset="0"/>
                                    </a:rPr>
                                    <m:t>4</m:t>
                                  </m:r>
                                </m:sup>
                              </m:sSup>
                            </m:den>
                          </m:f>
                        </m:e>
                      </m:d>
                      <m:r>
                        <a:rPr lang="en-US" sz="2200" i="1">
                          <a:solidFill>
                            <a:srgbClr val="FF3399"/>
                          </a:solidFill>
                          <a:latin typeface="Cambria Math" panose="02040503050406030204" pitchFamily="18" charset="0"/>
                        </a:rPr>
                        <m:t>=0</m:t>
                      </m:r>
                    </m:oMath>
                  </m:oMathPara>
                </a14:m>
                <a:endParaRPr lang="en-US" sz="2200" dirty="0">
                  <a:solidFill>
                    <a:srgbClr val="FF3399"/>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255691" y="3322804"/>
                <a:ext cx="8731876" cy="1339597"/>
              </a:xfrm>
              <a:prstGeom prst="rect">
                <a:avLst/>
              </a:prstGeom>
              <a:blipFill rotWithShape="0">
                <a:blip r:embed="rId5"/>
                <a:stretch>
                  <a:fillRect/>
                </a:stretch>
              </a:blipFill>
            </p:spPr>
            <p:txBody>
              <a:bodyPr/>
              <a:lstStyle/>
              <a:p>
                <a:r>
                  <a:rPr lang="en-US">
                    <a:noFill/>
                  </a:rPr>
                  <a:t> </a:t>
                </a:r>
              </a:p>
            </p:txBody>
          </p:sp>
        </mc:Fallback>
      </mc:AlternateContent>
      <p:sp>
        <p:nvSpPr>
          <p:cNvPr id="6" name="TextBox 5"/>
          <p:cNvSpPr txBox="1"/>
          <p:nvPr/>
        </p:nvSpPr>
        <p:spPr>
          <a:xfrm>
            <a:off x="708338" y="4595142"/>
            <a:ext cx="3940935"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After cancelling we get,</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TextBox 6"/>
              <p:cNvSpPr txBox="1"/>
              <p:nvPr/>
            </p:nvSpPr>
            <p:spPr>
              <a:xfrm>
                <a:off x="2913846" y="4812443"/>
                <a:ext cx="5962918" cy="11683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rgbClr val="FF0000"/>
                          </a:solidFill>
                          <a:latin typeface="Cambria Math" panose="02040503050406030204" pitchFamily="18" charset="0"/>
                        </a:rPr>
                        <m:t>1−</m:t>
                      </m:r>
                      <m:f>
                        <m:fPr>
                          <m:ctrlPr>
                            <a:rPr lang="en-US" sz="2200" i="1">
                              <a:solidFill>
                                <a:srgbClr val="FF0000"/>
                              </a:solidFill>
                              <a:latin typeface="Cambria Math" panose="02040503050406030204" pitchFamily="18" charset="0"/>
                            </a:rPr>
                          </m:ctrlPr>
                        </m:fPr>
                        <m:num>
                          <m:sSubSup>
                            <m:sSubSupPr>
                              <m:ctrlPr>
                                <a:rPr lang="en-US" sz="2200" i="1">
                                  <a:solidFill>
                                    <a:srgbClr val="FF0000"/>
                                  </a:solidFill>
                                  <a:latin typeface="Cambria Math" panose="02040503050406030204" pitchFamily="18" charset="0"/>
                                </a:rPr>
                              </m:ctrlPr>
                            </m:sSubSupPr>
                            <m:e>
                              <m:r>
                                <a:rPr lang="en-US" sz="2200" i="1">
                                  <a:solidFill>
                                    <a:srgbClr val="FF0000"/>
                                  </a:solidFill>
                                  <a:latin typeface="Cambria Math" panose="02040503050406030204" pitchFamily="18" charset="0"/>
                                  <a:ea typeface="Cambria Math" panose="02040503050406030204" pitchFamily="18" charset="0"/>
                                </a:rPr>
                                <m:t>𝜔</m:t>
                              </m:r>
                            </m:e>
                            <m:sub>
                              <m:r>
                                <a:rPr lang="en-US" sz="2200" i="1">
                                  <a:solidFill>
                                    <a:srgbClr val="FF0000"/>
                                  </a:solidFill>
                                  <a:latin typeface="Cambria Math" panose="02040503050406030204" pitchFamily="18" charset="0"/>
                                </a:rPr>
                                <m:t>𝑝𝑒</m:t>
                              </m:r>
                            </m:sub>
                            <m:sup>
                              <m:r>
                                <a:rPr lang="en-US" sz="2200" i="1">
                                  <a:solidFill>
                                    <a:srgbClr val="FF0000"/>
                                  </a:solidFill>
                                  <a:latin typeface="Cambria Math" panose="02040503050406030204" pitchFamily="18" charset="0"/>
                                </a:rPr>
                                <m:t>2</m:t>
                              </m:r>
                            </m:sup>
                          </m:sSubSup>
                        </m:num>
                        <m:den>
                          <m:sSup>
                            <m:sSupPr>
                              <m:ctrlPr>
                                <a:rPr lang="en-US" sz="2200" i="1">
                                  <a:solidFill>
                                    <a:srgbClr val="FF0000"/>
                                  </a:solidFill>
                                  <a:latin typeface="Cambria Math" panose="02040503050406030204" pitchFamily="18" charset="0"/>
                                </a:rPr>
                              </m:ctrlPr>
                            </m:sSupPr>
                            <m:e>
                              <m:r>
                                <a:rPr lang="en-US" sz="2200" i="1">
                                  <a:solidFill>
                                    <a:srgbClr val="FF0000"/>
                                  </a:solidFill>
                                  <a:latin typeface="Cambria Math" panose="02040503050406030204" pitchFamily="18" charset="0"/>
                                </a:rPr>
                                <m:t>𝑘</m:t>
                              </m:r>
                            </m:e>
                            <m:sup>
                              <m:r>
                                <a:rPr lang="en-US" sz="2200" i="1">
                                  <a:solidFill>
                                    <a:srgbClr val="FF0000"/>
                                  </a:solidFill>
                                  <a:latin typeface="Cambria Math" panose="02040503050406030204" pitchFamily="18" charset="0"/>
                                </a:rPr>
                                <m:t>2</m:t>
                              </m:r>
                            </m:sup>
                          </m:sSup>
                        </m:den>
                      </m:f>
                      <m:d>
                        <m:dPr>
                          <m:begChr m:val="["/>
                          <m:endChr m:val="]"/>
                          <m:ctrlPr>
                            <a:rPr lang="en-US" sz="2200" i="1">
                              <a:solidFill>
                                <a:srgbClr val="FF0000"/>
                              </a:solidFill>
                              <a:latin typeface="Cambria Math" panose="02040503050406030204" pitchFamily="18" charset="0"/>
                            </a:rPr>
                          </m:ctrlPr>
                        </m:dPr>
                        <m:e>
                          <m:f>
                            <m:fPr>
                              <m:ctrlPr>
                                <a:rPr lang="en-US" sz="2200" i="1">
                                  <a:solidFill>
                                    <a:srgbClr val="FF0000"/>
                                  </a:solidFill>
                                  <a:latin typeface="Cambria Math" panose="02040503050406030204" pitchFamily="18" charset="0"/>
                                </a:rPr>
                              </m:ctrlPr>
                            </m:fPr>
                            <m:num>
                              <m:r>
                                <a:rPr lang="en-US" sz="2200" i="1">
                                  <a:solidFill>
                                    <a:srgbClr val="FF0000"/>
                                  </a:solidFill>
                                  <a:latin typeface="Cambria Math" panose="02040503050406030204" pitchFamily="18" charset="0"/>
                                </a:rPr>
                                <m:t>1</m:t>
                              </m:r>
                            </m:num>
                            <m:den>
                              <m:sSup>
                                <m:sSupPr>
                                  <m:ctrlPr>
                                    <a:rPr lang="en-US" sz="2200" i="1">
                                      <a:solidFill>
                                        <a:srgbClr val="FF0000"/>
                                      </a:solidFill>
                                      <a:latin typeface="Cambria Math" panose="02040503050406030204" pitchFamily="18" charset="0"/>
                                    </a:rPr>
                                  </m:ctrlPr>
                                </m:sSupPr>
                                <m:e>
                                  <m:d>
                                    <m:dPr>
                                      <m:ctrlPr>
                                        <a:rPr lang="en-US" sz="2200" i="1" smtClean="0">
                                          <a:solidFill>
                                            <a:srgbClr val="FF0000"/>
                                          </a:solidFill>
                                          <a:latin typeface="Cambria Math" panose="02040503050406030204" pitchFamily="18" charset="0"/>
                                        </a:rPr>
                                      </m:ctrlPr>
                                    </m:dPr>
                                    <m:e>
                                      <m:f>
                                        <m:fPr>
                                          <m:ctrlPr>
                                            <a:rPr lang="en-US" sz="2200" i="1">
                                              <a:solidFill>
                                                <a:srgbClr val="FF0000"/>
                                              </a:solidFill>
                                              <a:latin typeface="Cambria Math" panose="02040503050406030204" pitchFamily="18" charset="0"/>
                                            </a:rPr>
                                          </m:ctrlPr>
                                        </m:fPr>
                                        <m:num>
                                          <m:sSub>
                                            <m:sSubPr>
                                              <m:ctrlPr>
                                                <a:rPr lang="en-US" sz="2200" i="1">
                                                  <a:solidFill>
                                                    <a:srgbClr val="FF0000"/>
                                                  </a:solidFill>
                                                  <a:latin typeface="Cambria Math" panose="02040503050406030204" pitchFamily="18" charset="0"/>
                                                </a:rPr>
                                              </m:ctrlPr>
                                            </m:sSubPr>
                                            <m:e>
                                              <m:r>
                                                <a:rPr lang="en-US" sz="2200" i="1">
                                                  <a:solidFill>
                                                    <a:srgbClr val="FF0000"/>
                                                  </a:solidFill>
                                                  <a:latin typeface="Cambria Math" panose="02040503050406030204" pitchFamily="18" charset="0"/>
                                                  <a:ea typeface="Cambria Math" panose="02040503050406030204" pitchFamily="18" charset="0"/>
                                                </a:rPr>
                                                <m:t>𝜔</m:t>
                                              </m:r>
                                            </m:e>
                                            <m:sub>
                                              <m:r>
                                                <a:rPr lang="en-US" sz="2200" i="1">
                                                  <a:solidFill>
                                                    <a:srgbClr val="FF0000"/>
                                                  </a:solidFill>
                                                  <a:latin typeface="Cambria Math" panose="02040503050406030204" pitchFamily="18" charset="0"/>
                                                </a:rPr>
                                                <m:t>𝑟</m:t>
                                              </m:r>
                                            </m:sub>
                                          </m:sSub>
                                        </m:num>
                                        <m:den>
                                          <m:r>
                                            <a:rPr lang="en-US" sz="2200" i="1">
                                              <a:solidFill>
                                                <a:srgbClr val="FF0000"/>
                                              </a:solidFill>
                                              <a:latin typeface="Cambria Math" panose="02040503050406030204" pitchFamily="18" charset="0"/>
                                            </a:rPr>
                                            <m:t>𝑘</m:t>
                                          </m:r>
                                        </m:den>
                                      </m:f>
                                    </m:e>
                                  </m:d>
                                </m:e>
                                <m:sup>
                                  <m:r>
                                    <a:rPr lang="en-US" sz="2200" i="1">
                                      <a:solidFill>
                                        <a:srgbClr val="FF0000"/>
                                      </a:solidFill>
                                      <a:latin typeface="Cambria Math" panose="02040503050406030204" pitchFamily="18" charset="0"/>
                                    </a:rPr>
                                    <m:t>2</m:t>
                                  </m:r>
                                </m:sup>
                              </m:sSup>
                            </m:den>
                          </m:f>
                          <m:r>
                            <a:rPr lang="en-US" sz="2200" i="1">
                              <a:solidFill>
                                <a:srgbClr val="FF0000"/>
                              </a:solidFill>
                              <a:latin typeface="Cambria Math" panose="02040503050406030204" pitchFamily="18" charset="0"/>
                            </a:rPr>
                            <m:t>+</m:t>
                          </m:r>
                          <m:f>
                            <m:fPr>
                              <m:ctrlPr>
                                <a:rPr lang="en-US" sz="2200" i="1">
                                  <a:solidFill>
                                    <a:srgbClr val="FF0000"/>
                                  </a:solidFill>
                                  <a:latin typeface="Cambria Math" panose="02040503050406030204" pitchFamily="18" charset="0"/>
                                </a:rPr>
                              </m:ctrlPr>
                            </m:fPr>
                            <m:num>
                              <m:r>
                                <a:rPr lang="en-US" sz="2200" i="1">
                                  <a:solidFill>
                                    <a:srgbClr val="FF0000"/>
                                  </a:solidFill>
                                  <a:latin typeface="Cambria Math" panose="02040503050406030204" pitchFamily="18" charset="0"/>
                                </a:rPr>
                                <m:t>1</m:t>
                              </m:r>
                            </m:num>
                            <m:den>
                              <m:sSup>
                                <m:sSupPr>
                                  <m:ctrlPr>
                                    <a:rPr lang="en-US" sz="2200" i="1">
                                      <a:solidFill>
                                        <a:srgbClr val="FF0000"/>
                                      </a:solidFill>
                                      <a:latin typeface="Cambria Math" panose="02040503050406030204" pitchFamily="18" charset="0"/>
                                    </a:rPr>
                                  </m:ctrlPr>
                                </m:sSupPr>
                                <m:e>
                                  <m:d>
                                    <m:dPr>
                                      <m:ctrlPr>
                                        <a:rPr lang="en-US" sz="2200" i="1" smtClean="0">
                                          <a:solidFill>
                                            <a:srgbClr val="FF0000"/>
                                          </a:solidFill>
                                          <a:latin typeface="Cambria Math" panose="02040503050406030204" pitchFamily="18" charset="0"/>
                                        </a:rPr>
                                      </m:ctrlPr>
                                    </m:dPr>
                                    <m:e>
                                      <m:f>
                                        <m:fPr>
                                          <m:ctrlPr>
                                            <a:rPr lang="en-US" sz="2200" i="1">
                                              <a:solidFill>
                                                <a:srgbClr val="FF0000"/>
                                              </a:solidFill>
                                              <a:latin typeface="Cambria Math" panose="02040503050406030204" pitchFamily="18" charset="0"/>
                                            </a:rPr>
                                          </m:ctrlPr>
                                        </m:fPr>
                                        <m:num>
                                          <m:sSub>
                                            <m:sSubPr>
                                              <m:ctrlPr>
                                                <a:rPr lang="en-US" sz="2200" i="1">
                                                  <a:solidFill>
                                                    <a:srgbClr val="FF0000"/>
                                                  </a:solidFill>
                                                  <a:latin typeface="Cambria Math" panose="02040503050406030204" pitchFamily="18" charset="0"/>
                                                </a:rPr>
                                              </m:ctrlPr>
                                            </m:sSubPr>
                                            <m:e>
                                              <m:r>
                                                <a:rPr lang="en-US" sz="2200" i="1">
                                                  <a:solidFill>
                                                    <a:srgbClr val="FF0000"/>
                                                  </a:solidFill>
                                                  <a:latin typeface="Cambria Math" panose="02040503050406030204" pitchFamily="18" charset="0"/>
                                                  <a:ea typeface="Cambria Math" panose="02040503050406030204" pitchFamily="18" charset="0"/>
                                                </a:rPr>
                                                <m:t>𝜔</m:t>
                                              </m:r>
                                            </m:e>
                                            <m:sub>
                                              <m:r>
                                                <a:rPr lang="en-US" sz="2200" i="1">
                                                  <a:solidFill>
                                                    <a:srgbClr val="FF0000"/>
                                                  </a:solidFill>
                                                  <a:latin typeface="Cambria Math" panose="02040503050406030204" pitchFamily="18" charset="0"/>
                                                </a:rPr>
                                                <m:t>𝑟</m:t>
                                              </m:r>
                                            </m:sub>
                                          </m:sSub>
                                        </m:num>
                                        <m:den>
                                          <m:r>
                                            <a:rPr lang="en-US" sz="2200" i="1">
                                              <a:solidFill>
                                                <a:srgbClr val="FF0000"/>
                                              </a:solidFill>
                                              <a:latin typeface="Cambria Math" panose="02040503050406030204" pitchFamily="18" charset="0"/>
                                            </a:rPr>
                                            <m:t>𝑘</m:t>
                                          </m:r>
                                        </m:den>
                                      </m:f>
                                    </m:e>
                                  </m:d>
                                </m:e>
                                <m:sup>
                                  <m:r>
                                    <a:rPr lang="en-US" sz="2200" i="1">
                                      <a:solidFill>
                                        <a:srgbClr val="FF0000"/>
                                      </a:solidFill>
                                      <a:latin typeface="Cambria Math" panose="02040503050406030204" pitchFamily="18" charset="0"/>
                                    </a:rPr>
                                    <m:t>4</m:t>
                                  </m:r>
                                </m:sup>
                              </m:sSup>
                            </m:den>
                          </m:f>
                          <m:r>
                            <a:rPr lang="en-US" sz="2200" b="0" i="1" smtClean="0">
                              <a:solidFill>
                                <a:srgbClr val="FF0000"/>
                              </a:solidFill>
                              <a:latin typeface="Cambria Math" panose="02040503050406030204" pitchFamily="18" charset="0"/>
                            </a:rPr>
                            <m:t>.3</m:t>
                          </m:r>
                          <m:d>
                            <m:dPr>
                              <m:ctrlPr>
                                <a:rPr lang="en-US" sz="2200" b="0" i="1" smtClean="0">
                                  <a:solidFill>
                                    <a:srgbClr val="FF0000"/>
                                  </a:solidFill>
                                  <a:latin typeface="Cambria Math" panose="02040503050406030204" pitchFamily="18" charset="0"/>
                                </a:rPr>
                              </m:ctrlPr>
                            </m:dPr>
                            <m:e>
                              <m:f>
                                <m:fPr>
                                  <m:ctrlPr>
                                    <a:rPr lang="en-US" sz="2200" b="0" i="1" smtClean="0">
                                      <a:solidFill>
                                        <a:srgbClr val="FF0000"/>
                                      </a:solidFill>
                                      <a:latin typeface="Cambria Math" panose="02040503050406030204" pitchFamily="18" charset="0"/>
                                    </a:rPr>
                                  </m:ctrlPr>
                                </m:fPr>
                                <m:num>
                                  <m:r>
                                    <a:rPr lang="en-US" sz="2200" b="0" i="1" smtClean="0">
                                      <a:solidFill>
                                        <a:srgbClr val="FF0000"/>
                                      </a:solidFill>
                                      <a:latin typeface="Cambria Math" panose="02040503050406030204" pitchFamily="18" charset="0"/>
                                    </a:rPr>
                                    <m:t>2</m:t>
                                  </m:r>
                                  <m:r>
                                    <a:rPr lang="en-US" sz="2200" b="0" i="1" smtClean="0">
                                      <a:solidFill>
                                        <a:srgbClr val="FF0000"/>
                                      </a:solidFill>
                                      <a:latin typeface="Cambria Math" panose="02040503050406030204" pitchFamily="18" charset="0"/>
                                    </a:rPr>
                                    <m:t>𝑘</m:t>
                                  </m:r>
                                  <m:sSub>
                                    <m:sSubPr>
                                      <m:ctrlPr>
                                        <a:rPr lang="en-US" sz="2200" b="0" i="1" smtClean="0">
                                          <a:solidFill>
                                            <a:srgbClr val="FF0000"/>
                                          </a:solidFill>
                                          <a:latin typeface="Cambria Math" panose="02040503050406030204" pitchFamily="18" charset="0"/>
                                        </a:rPr>
                                      </m:ctrlPr>
                                    </m:sSubPr>
                                    <m:e>
                                      <m:r>
                                        <a:rPr lang="en-US" sz="2200" b="0" i="1" smtClean="0">
                                          <a:solidFill>
                                            <a:srgbClr val="FF0000"/>
                                          </a:solidFill>
                                          <a:latin typeface="Cambria Math" panose="02040503050406030204" pitchFamily="18" charset="0"/>
                                        </a:rPr>
                                        <m:t>𝑇</m:t>
                                      </m:r>
                                    </m:e>
                                    <m:sub>
                                      <m:r>
                                        <a:rPr lang="en-US" sz="2200" b="0" i="1" smtClean="0">
                                          <a:solidFill>
                                            <a:srgbClr val="FF0000"/>
                                          </a:solidFill>
                                          <a:latin typeface="Cambria Math" panose="02040503050406030204" pitchFamily="18" charset="0"/>
                                        </a:rPr>
                                        <m:t>𝑒</m:t>
                                      </m:r>
                                    </m:sub>
                                  </m:sSub>
                                </m:num>
                                <m:den>
                                  <m:r>
                                    <a:rPr lang="en-US" sz="2200" b="0" i="1" smtClean="0">
                                      <a:solidFill>
                                        <a:srgbClr val="FF0000"/>
                                      </a:solidFill>
                                      <a:latin typeface="Cambria Math" panose="02040503050406030204" pitchFamily="18" charset="0"/>
                                    </a:rPr>
                                    <m:t>𝑚</m:t>
                                  </m:r>
                                </m:den>
                              </m:f>
                            </m:e>
                          </m:d>
                        </m:e>
                      </m:d>
                      <m:r>
                        <a:rPr lang="en-US" sz="2200" i="1">
                          <a:solidFill>
                            <a:srgbClr val="FF0000"/>
                          </a:solidFill>
                          <a:latin typeface="Cambria Math" panose="02040503050406030204" pitchFamily="18" charset="0"/>
                        </a:rPr>
                        <m:t>=0</m:t>
                      </m:r>
                    </m:oMath>
                  </m:oMathPara>
                </a14:m>
                <a:endParaRPr lang="en-US" sz="2200" dirty="0">
                  <a:solidFill>
                    <a:srgbClr val="FF000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913846" y="4812443"/>
                <a:ext cx="5962918" cy="116839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255691" y="5957596"/>
                <a:ext cx="9279229" cy="8649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rgbClr val="00B0F0"/>
                          </a:solidFill>
                          <a:latin typeface="Cambria Math" panose="02040503050406030204" pitchFamily="18" charset="0"/>
                        </a:rPr>
                        <m:t>1−</m:t>
                      </m:r>
                      <m:f>
                        <m:fPr>
                          <m:ctrlPr>
                            <a:rPr lang="en-US" sz="2200" i="1">
                              <a:solidFill>
                                <a:srgbClr val="00B0F0"/>
                              </a:solidFill>
                              <a:latin typeface="Cambria Math" panose="02040503050406030204" pitchFamily="18" charset="0"/>
                            </a:rPr>
                          </m:ctrlPr>
                        </m:fPr>
                        <m:num>
                          <m:sSubSup>
                            <m:sSubSupPr>
                              <m:ctrlPr>
                                <a:rPr lang="en-US" sz="2200" i="1">
                                  <a:solidFill>
                                    <a:srgbClr val="00B0F0"/>
                                  </a:solidFill>
                                  <a:latin typeface="Cambria Math" panose="02040503050406030204" pitchFamily="18" charset="0"/>
                                </a:rPr>
                              </m:ctrlPr>
                            </m:sSubSupPr>
                            <m:e>
                              <m:r>
                                <a:rPr lang="en-US" sz="2200" i="1">
                                  <a:solidFill>
                                    <a:srgbClr val="00B0F0"/>
                                  </a:solidFill>
                                  <a:latin typeface="Cambria Math" panose="02040503050406030204" pitchFamily="18" charset="0"/>
                                  <a:ea typeface="Cambria Math" panose="02040503050406030204" pitchFamily="18" charset="0"/>
                                </a:rPr>
                                <m:t>𝜔</m:t>
                              </m:r>
                            </m:e>
                            <m:sub>
                              <m:r>
                                <a:rPr lang="en-US" sz="2200" i="1">
                                  <a:solidFill>
                                    <a:srgbClr val="00B0F0"/>
                                  </a:solidFill>
                                  <a:latin typeface="Cambria Math" panose="02040503050406030204" pitchFamily="18" charset="0"/>
                                </a:rPr>
                                <m:t>𝑝𝑒</m:t>
                              </m:r>
                            </m:sub>
                            <m:sup>
                              <m:r>
                                <a:rPr lang="en-US" sz="2200" i="1">
                                  <a:solidFill>
                                    <a:srgbClr val="00B0F0"/>
                                  </a:solidFill>
                                  <a:latin typeface="Cambria Math" panose="02040503050406030204" pitchFamily="18" charset="0"/>
                                </a:rPr>
                                <m:t>2</m:t>
                              </m:r>
                            </m:sup>
                          </m:sSubSup>
                        </m:num>
                        <m:den>
                          <m:sSup>
                            <m:sSupPr>
                              <m:ctrlPr>
                                <a:rPr lang="en-US" sz="2200" i="1">
                                  <a:solidFill>
                                    <a:srgbClr val="00B0F0"/>
                                  </a:solidFill>
                                  <a:latin typeface="Cambria Math" panose="02040503050406030204" pitchFamily="18" charset="0"/>
                                </a:rPr>
                              </m:ctrlPr>
                            </m:sSupPr>
                            <m:e>
                              <m:r>
                                <a:rPr lang="en-US" sz="2200" i="1">
                                  <a:solidFill>
                                    <a:srgbClr val="00B0F0"/>
                                  </a:solidFill>
                                  <a:latin typeface="Cambria Math" panose="02040503050406030204" pitchFamily="18" charset="0"/>
                                </a:rPr>
                                <m:t>𝑘</m:t>
                              </m:r>
                            </m:e>
                            <m:sup>
                              <m:r>
                                <a:rPr lang="en-US" sz="2200" i="1">
                                  <a:solidFill>
                                    <a:srgbClr val="00B0F0"/>
                                  </a:solidFill>
                                  <a:latin typeface="Cambria Math" panose="02040503050406030204" pitchFamily="18" charset="0"/>
                                </a:rPr>
                                <m:t>2</m:t>
                              </m:r>
                            </m:sup>
                          </m:sSup>
                        </m:den>
                      </m:f>
                      <m:d>
                        <m:dPr>
                          <m:begChr m:val="["/>
                          <m:endChr m:val="]"/>
                          <m:ctrlPr>
                            <a:rPr lang="en-US" sz="2200" i="1">
                              <a:solidFill>
                                <a:srgbClr val="00B0F0"/>
                              </a:solidFill>
                              <a:latin typeface="Cambria Math" panose="02040503050406030204" pitchFamily="18" charset="0"/>
                            </a:rPr>
                          </m:ctrlPr>
                        </m:dPr>
                        <m:e>
                          <m:f>
                            <m:fPr>
                              <m:ctrlPr>
                                <a:rPr lang="en-US" sz="2200" i="1">
                                  <a:solidFill>
                                    <a:srgbClr val="00B0F0"/>
                                  </a:solidFill>
                                  <a:latin typeface="Cambria Math" panose="02040503050406030204" pitchFamily="18" charset="0"/>
                                </a:rPr>
                              </m:ctrlPr>
                            </m:fPr>
                            <m:num>
                              <m:sSup>
                                <m:sSupPr>
                                  <m:ctrlPr>
                                    <a:rPr lang="en-US" sz="2200" i="1" smtClean="0">
                                      <a:solidFill>
                                        <a:srgbClr val="00B0F0"/>
                                      </a:solidFill>
                                      <a:latin typeface="Cambria Math" panose="02040503050406030204" pitchFamily="18" charset="0"/>
                                    </a:rPr>
                                  </m:ctrlPr>
                                </m:sSupPr>
                                <m:e>
                                  <m:r>
                                    <a:rPr lang="en-US" sz="2200" b="0" i="1" smtClean="0">
                                      <a:solidFill>
                                        <a:srgbClr val="00B0F0"/>
                                      </a:solidFill>
                                      <a:latin typeface="Cambria Math" panose="02040503050406030204" pitchFamily="18" charset="0"/>
                                    </a:rPr>
                                    <m:t>𝑘</m:t>
                                  </m:r>
                                </m:e>
                                <m:sup>
                                  <m:r>
                                    <a:rPr lang="en-US" sz="2200" b="0" i="1" smtClean="0">
                                      <a:solidFill>
                                        <a:srgbClr val="00B0F0"/>
                                      </a:solidFill>
                                      <a:latin typeface="Cambria Math" panose="02040503050406030204" pitchFamily="18" charset="0"/>
                                    </a:rPr>
                                    <m:t>2</m:t>
                                  </m:r>
                                </m:sup>
                              </m:sSup>
                            </m:num>
                            <m:den>
                              <m:sSup>
                                <m:sSupPr>
                                  <m:ctrlPr>
                                    <a:rPr lang="en-US" sz="2200" i="1" smtClean="0">
                                      <a:solidFill>
                                        <a:srgbClr val="00B0F0"/>
                                      </a:solidFill>
                                      <a:latin typeface="Cambria Math" panose="02040503050406030204" pitchFamily="18" charset="0"/>
                                    </a:rPr>
                                  </m:ctrlPr>
                                </m:sSupPr>
                                <m:e>
                                  <m:sSub>
                                    <m:sSubPr>
                                      <m:ctrlPr>
                                        <a:rPr lang="en-US" sz="2200" i="1">
                                          <a:solidFill>
                                            <a:srgbClr val="00B0F0"/>
                                          </a:solidFill>
                                          <a:latin typeface="Cambria Math" panose="02040503050406030204" pitchFamily="18" charset="0"/>
                                        </a:rPr>
                                      </m:ctrlPr>
                                    </m:sSubPr>
                                    <m:e>
                                      <m:r>
                                        <a:rPr lang="en-US" sz="2200" i="1">
                                          <a:solidFill>
                                            <a:srgbClr val="00B0F0"/>
                                          </a:solidFill>
                                          <a:latin typeface="Cambria Math" panose="02040503050406030204" pitchFamily="18" charset="0"/>
                                          <a:ea typeface="Cambria Math" panose="02040503050406030204" pitchFamily="18" charset="0"/>
                                        </a:rPr>
                                        <m:t>𝜔</m:t>
                                      </m:r>
                                    </m:e>
                                    <m:sub>
                                      <m:r>
                                        <a:rPr lang="en-US" sz="2200" i="1">
                                          <a:solidFill>
                                            <a:srgbClr val="00B0F0"/>
                                          </a:solidFill>
                                          <a:latin typeface="Cambria Math" panose="02040503050406030204" pitchFamily="18" charset="0"/>
                                        </a:rPr>
                                        <m:t>𝑟</m:t>
                                      </m:r>
                                    </m:sub>
                                  </m:sSub>
                                </m:e>
                                <m:sup>
                                  <m:r>
                                    <a:rPr lang="en-US" sz="2200" b="0" i="1" smtClean="0">
                                      <a:solidFill>
                                        <a:srgbClr val="00B0F0"/>
                                      </a:solidFill>
                                      <a:latin typeface="Cambria Math" panose="02040503050406030204" pitchFamily="18" charset="0"/>
                                    </a:rPr>
                                    <m:t>2</m:t>
                                  </m:r>
                                </m:sup>
                              </m:sSup>
                            </m:den>
                          </m:f>
                          <m:r>
                            <a:rPr lang="en-US" sz="2200" i="1">
                              <a:solidFill>
                                <a:srgbClr val="00B0F0"/>
                              </a:solidFill>
                              <a:latin typeface="Cambria Math" panose="02040503050406030204" pitchFamily="18" charset="0"/>
                            </a:rPr>
                            <m:t>+</m:t>
                          </m:r>
                          <m:f>
                            <m:fPr>
                              <m:ctrlPr>
                                <a:rPr lang="en-US" sz="2200" i="1" smtClean="0">
                                  <a:solidFill>
                                    <a:srgbClr val="00B0F0"/>
                                  </a:solidFill>
                                  <a:latin typeface="Cambria Math" panose="02040503050406030204" pitchFamily="18" charset="0"/>
                                </a:rPr>
                              </m:ctrlPr>
                            </m:fPr>
                            <m:num>
                              <m:sSup>
                                <m:sSupPr>
                                  <m:ctrlPr>
                                    <a:rPr lang="en-US" sz="2200" i="1" smtClean="0">
                                      <a:solidFill>
                                        <a:srgbClr val="00B0F0"/>
                                      </a:solidFill>
                                      <a:latin typeface="Cambria Math" panose="02040503050406030204" pitchFamily="18" charset="0"/>
                                    </a:rPr>
                                  </m:ctrlPr>
                                </m:sSupPr>
                                <m:e>
                                  <m:r>
                                    <a:rPr lang="en-US" sz="2200" b="0" i="1" smtClean="0">
                                      <a:solidFill>
                                        <a:srgbClr val="00B0F0"/>
                                      </a:solidFill>
                                      <a:latin typeface="Cambria Math" panose="02040503050406030204" pitchFamily="18" charset="0"/>
                                    </a:rPr>
                                    <m:t>𝑘</m:t>
                                  </m:r>
                                </m:e>
                                <m:sup>
                                  <m:r>
                                    <a:rPr lang="en-US" sz="2200" b="0" i="1" smtClean="0">
                                      <a:solidFill>
                                        <a:srgbClr val="00B0F0"/>
                                      </a:solidFill>
                                      <a:latin typeface="Cambria Math" panose="02040503050406030204" pitchFamily="18" charset="0"/>
                                    </a:rPr>
                                    <m:t>4</m:t>
                                  </m:r>
                                </m:sup>
                              </m:sSup>
                            </m:num>
                            <m:den>
                              <m:sSup>
                                <m:sSupPr>
                                  <m:ctrlPr>
                                    <a:rPr lang="en-US" sz="2200" i="1" smtClean="0">
                                      <a:solidFill>
                                        <a:srgbClr val="00B0F0"/>
                                      </a:solidFill>
                                      <a:latin typeface="Cambria Math" panose="02040503050406030204" pitchFamily="18" charset="0"/>
                                    </a:rPr>
                                  </m:ctrlPr>
                                </m:sSupPr>
                                <m:e>
                                  <m:sSub>
                                    <m:sSubPr>
                                      <m:ctrlPr>
                                        <a:rPr lang="en-US" sz="2200" i="1">
                                          <a:solidFill>
                                            <a:srgbClr val="00B0F0"/>
                                          </a:solidFill>
                                          <a:latin typeface="Cambria Math" panose="02040503050406030204" pitchFamily="18" charset="0"/>
                                        </a:rPr>
                                      </m:ctrlPr>
                                    </m:sSubPr>
                                    <m:e>
                                      <m:r>
                                        <a:rPr lang="en-US" sz="2200" i="1">
                                          <a:solidFill>
                                            <a:srgbClr val="00B0F0"/>
                                          </a:solidFill>
                                          <a:latin typeface="Cambria Math" panose="02040503050406030204" pitchFamily="18" charset="0"/>
                                          <a:ea typeface="Cambria Math" panose="02040503050406030204" pitchFamily="18" charset="0"/>
                                        </a:rPr>
                                        <m:t>𝜔</m:t>
                                      </m:r>
                                    </m:e>
                                    <m:sub>
                                      <m:r>
                                        <a:rPr lang="en-US" sz="2200" i="1">
                                          <a:solidFill>
                                            <a:srgbClr val="00B0F0"/>
                                          </a:solidFill>
                                          <a:latin typeface="Cambria Math" panose="02040503050406030204" pitchFamily="18" charset="0"/>
                                        </a:rPr>
                                        <m:t>𝑟</m:t>
                                      </m:r>
                                    </m:sub>
                                  </m:sSub>
                                </m:e>
                                <m:sup>
                                  <m:r>
                                    <a:rPr lang="en-US" sz="2200" b="0" i="1" smtClean="0">
                                      <a:solidFill>
                                        <a:srgbClr val="00B0F0"/>
                                      </a:solidFill>
                                      <a:latin typeface="Cambria Math" panose="02040503050406030204" pitchFamily="18" charset="0"/>
                                    </a:rPr>
                                    <m:t>4</m:t>
                                  </m:r>
                                </m:sup>
                              </m:sSup>
                            </m:den>
                          </m:f>
                          <m:r>
                            <a:rPr lang="en-US" sz="2200" b="0" i="1" smtClean="0">
                              <a:solidFill>
                                <a:srgbClr val="00B0F0"/>
                              </a:solidFill>
                              <a:latin typeface="Cambria Math" panose="02040503050406030204" pitchFamily="18" charset="0"/>
                            </a:rPr>
                            <m:t>.3 </m:t>
                          </m:r>
                          <m:sSubSup>
                            <m:sSubSupPr>
                              <m:ctrlPr>
                                <a:rPr lang="en-US" sz="2200" b="0" i="1" smtClean="0">
                                  <a:solidFill>
                                    <a:srgbClr val="00B0F0"/>
                                  </a:solidFill>
                                  <a:latin typeface="Cambria Math" panose="02040503050406030204" pitchFamily="18" charset="0"/>
                                </a:rPr>
                              </m:ctrlPr>
                            </m:sSubSupPr>
                            <m:e>
                              <m:r>
                                <a:rPr lang="en-US" sz="2200" b="0" i="1" smtClean="0">
                                  <a:solidFill>
                                    <a:srgbClr val="00B0F0"/>
                                  </a:solidFill>
                                  <a:latin typeface="Cambria Math" panose="02040503050406030204" pitchFamily="18" charset="0"/>
                                </a:rPr>
                                <m:t>𝑉</m:t>
                              </m:r>
                            </m:e>
                            <m:sub>
                              <m:r>
                                <a:rPr lang="en-US" sz="2200" b="0" i="1" smtClean="0">
                                  <a:solidFill>
                                    <a:srgbClr val="00B0F0"/>
                                  </a:solidFill>
                                  <a:latin typeface="Cambria Math" panose="02040503050406030204" pitchFamily="18" charset="0"/>
                                </a:rPr>
                                <m:t>𝑡h𝑒</m:t>
                              </m:r>
                            </m:sub>
                            <m:sup>
                              <m:r>
                                <a:rPr lang="en-US" sz="2200" b="0" i="1" smtClean="0">
                                  <a:solidFill>
                                    <a:srgbClr val="00B0F0"/>
                                  </a:solidFill>
                                  <a:latin typeface="Cambria Math" panose="02040503050406030204" pitchFamily="18" charset="0"/>
                                </a:rPr>
                                <m:t>2</m:t>
                              </m:r>
                            </m:sup>
                          </m:sSubSup>
                          <m:r>
                            <a:rPr lang="en-US" sz="2200" i="1" smtClean="0">
                              <a:solidFill>
                                <a:srgbClr val="00B0F0"/>
                              </a:solidFill>
                              <a:latin typeface="Cambria Math" panose="02040503050406030204" pitchFamily="18" charset="0"/>
                            </a:rPr>
                            <m:t> </m:t>
                          </m:r>
                        </m:e>
                      </m:d>
                      <m:r>
                        <a:rPr lang="en-US" sz="2200" i="1" smtClean="0">
                          <a:solidFill>
                            <a:srgbClr val="00B0F0"/>
                          </a:solidFill>
                          <a:latin typeface="Cambria Math" panose="02040503050406030204" pitchFamily="18" charset="0"/>
                        </a:rPr>
                        <m:t>=0</m:t>
                      </m:r>
                      <m:r>
                        <a:rPr lang="en-US" sz="2200" b="0" i="1" smtClean="0">
                          <a:solidFill>
                            <a:srgbClr val="00B0F0"/>
                          </a:solidFill>
                          <a:latin typeface="Cambria Math" panose="02040503050406030204" pitchFamily="18" charset="0"/>
                        </a:rPr>
                        <m:t>                              </m:t>
                      </m:r>
                      <m:r>
                        <a:rPr lang="en-US" sz="2200" b="0" i="1" smtClean="0">
                          <a:solidFill>
                            <a:srgbClr val="00B0F0"/>
                          </a:solidFill>
                          <a:latin typeface="Cambria Math" panose="02040503050406030204" pitchFamily="18" charset="0"/>
                          <a:ea typeface="Cambria Math" panose="02040503050406030204" pitchFamily="18" charset="0"/>
                        </a:rPr>
                        <m:t>∴</m:t>
                      </m:r>
                      <m:sSubSup>
                        <m:sSubSupPr>
                          <m:ctrlPr>
                            <a:rPr lang="en-US" sz="2200" i="1">
                              <a:solidFill>
                                <a:srgbClr val="00B0F0"/>
                              </a:solidFill>
                              <a:latin typeface="Cambria Math" panose="02040503050406030204" pitchFamily="18" charset="0"/>
                            </a:rPr>
                          </m:ctrlPr>
                        </m:sSubSupPr>
                        <m:e>
                          <m:r>
                            <a:rPr lang="en-US" sz="2200" i="1">
                              <a:solidFill>
                                <a:srgbClr val="00B0F0"/>
                              </a:solidFill>
                              <a:latin typeface="Cambria Math" panose="02040503050406030204" pitchFamily="18" charset="0"/>
                            </a:rPr>
                            <m:t>𝑉</m:t>
                          </m:r>
                        </m:e>
                        <m:sub>
                          <m:r>
                            <a:rPr lang="en-US" sz="2200" i="1">
                              <a:solidFill>
                                <a:srgbClr val="00B0F0"/>
                              </a:solidFill>
                              <a:latin typeface="Cambria Math" panose="02040503050406030204" pitchFamily="18" charset="0"/>
                            </a:rPr>
                            <m:t>𝑡h𝑒</m:t>
                          </m:r>
                        </m:sub>
                        <m:sup>
                          <m:r>
                            <a:rPr lang="en-US" sz="2200" i="1">
                              <a:solidFill>
                                <a:srgbClr val="00B0F0"/>
                              </a:solidFill>
                              <a:latin typeface="Cambria Math" panose="02040503050406030204" pitchFamily="18" charset="0"/>
                            </a:rPr>
                            <m:t>2</m:t>
                          </m:r>
                        </m:sup>
                      </m:sSubSup>
                      <m:r>
                        <a:rPr lang="en-US" sz="2200" b="0" i="1" smtClean="0">
                          <a:solidFill>
                            <a:srgbClr val="00B0F0"/>
                          </a:solidFill>
                          <a:latin typeface="Cambria Math" panose="02040503050406030204" pitchFamily="18" charset="0"/>
                        </a:rPr>
                        <m:t>=</m:t>
                      </m:r>
                      <m:f>
                        <m:fPr>
                          <m:ctrlPr>
                            <a:rPr lang="en-US" sz="2200" b="0" i="1" smtClean="0">
                              <a:solidFill>
                                <a:srgbClr val="00B0F0"/>
                              </a:solidFill>
                              <a:latin typeface="Cambria Math" panose="02040503050406030204" pitchFamily="18" charset="0"/>
                            </a:rPr>
                          </m:ctrlPr>
                        </m:fPr>
                        <m:num>
                          <m:r>
                            <a:rPr lang="en-US" sz="2200" b="0" i="1" smtClean="0">
                              <a:solidFill>
                                <a:srgbClr val="00B0F0"/>
                              </a:solidFill>
                              <a:latin typeface="Cambria Math" panose="02040503050406030204" pitchFamily="18" charset="0"/>
                            </a:rPr>
                            <m:t>2</m:t>
                          </m:r>
                          <m:r>
                            <a:rPr lang="en-US" sz="2200" b="0" i="1" smtClean="0">
                              <a:solidFill>
                                <a:srgbClr val="00B0F0"/>
                              </a:solidFill>
                              <a:latin typeface="Cambria Math" panose="02040503050406030204" pitchFamily="18" charset="0"/>
                            </a:rPr>
                            <m:t>𝑘</m:t>
                          </m:r>
                          <m:sSub>
                            <m:sSubPr>
                              <m:ctrlPr>
                                <a:rPr lang="en-US" sz="2200" b="0" i="1" smtClean="0">
                                  <a:solidFill>
                                    <a:srgbClr val="00B0F0"/>
                                  </a:solidFill>
                                  <a:latin typeface="Cambria Math" panose="02040503050406030204" pitchFamily="18" charset="0"/>
                                </a:rPr>
                              </m:ctrlPr>
                            </m:sSubPr>
                            <m:e>
                              <m:r>
                                <a:rPr lang="en-US" sz="2200" b="0" i="1" smtClean="0">
                                  <a:solidFill>
                                    <a:srgbClr val="00B0F0"/>
                                  </a:solidFill>
                                  <a:latin typeface="Cambria Math" panose="02040503050406030204" pitchFamily="18" charset="0"/>
                                </a:rPr>
                                <m:t>𝑇</m:t>
                              </m:r>
                            </m:e>
                            <m:sub>
                              <m:r>
                                <a:rPr lang="en-US" sz="2200" b="0" i="1" smtClean="0">
                                  <a:solidFill>
                                    <a:srgbClr val="00B0F0"/>
                                  </a:solidFill>
                                  <a:latin typeface="Cambria Math" panose="02040503050406030204" pitchFamily="18" charset="0"/>
                                </a:rPr>
                                <m:t>𝑒</m:t>
                              </m:r>
                            </m:sub>
                          </m:sSub>
                        </m:num>
                        <m:den>
                          <m:sSub>
                            <m:sSubPr>
                              <m:ctrlPr>
                                <a:rPr lang="en-US" sz="2200" b="0" i="1" smtClean="0">
                                  <a:solidFill>
                                    <a:srgbClr val="00B0F0"/>
                                  </a:solidFill>
                                  <a:latin typeface="Cambria Math" panose="02040503050406030204" pitchFamily="18" charset="0"/>
                                </a:rPr>
                              </m:ctrlPr>
                            </m:sSubPr>
                            <m:e>
                              <m:r>
                                <a:rPr lang="en-US" sz="2200" b="0" i="1" smtClean="0">
                                  <a:solidFill>
                                    <a:srgbClr val="00B0F0"/>
                                  </a:solidFill>
                                  <a:latin typeface="Cambria Math" panose="02040503050406030204" pitchFamily="18" charset="0"/>
                                </a:rPr>
                                <m:t>𝑚</m:t>
                              </m:r>
                            </m:e>
                            <m:sub>
                              <m:r>
                                <a:rPr lang="en-US" sz="2200" b="0" i="1" smtClean="0">
                                  <a:solidFill>
                                    <a:srgbClr val="00B0F0"/>
                                  </a:solidFill>
                                  <a:latin typeface="Cambria Math" panose="02040503050406030204" pitchFamily="18" charset="0"/>
                                </a:rPr>
                                <m:t>𝑒</m:t>
                              </m:r>
                            </m:sub>
                          </m:sSub>
                        </m:den>
                      </m:f>
                    </m:oMath>
                  </m:oMathPara>
                </a14:m>
                <a:endParaRPr lang="en-US" sz="2200" dirty="0">
                  <a:solidFill>
                    <a:srgbClr val="00B0F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255691" y="5957596"/>
                <a:ext cx="9279229" cy="864917"/>
              </a:xfrm>
              <a:prstGeom prst="rect">
                <a:avLst/>
              </a:prstGeom>
              <a:blipFill rotWithShape="0">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9214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arn(inVertic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p:cTn id="30"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down)">
                                      <p:cBhvr>
                                        <p:cTn id="3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356835" y="115910"/>
                <a:ext cx="6027312" cy="8561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rgbClr val="A63087"/>
                          </a:solidFill>
                          <a:latin typeface="Cambria Math" panose="02040503050406030204" pitchFamily="18" charset="0"/>
                        </a:rPr>
                        <m:t>1−</m:t>
                      </m:r>
                      <m:sSubSup>
                        <m:sSubSupPr>
                          <m:ctrlPr>
                            <a:rPr lang="en-US" sz="2200" i="1">
                              <a:solidFill>
                                <a:srgbClr val="A63087"/>
                              </a:solidFill>
                              <a:latin typeface="Cambria Math" panose="02040503050406030204" pitchFamily="18" charset="0"/>
                            </a:rPr>
                          </m:ctrlPr>
                        </m:sSubSupPr>
                        <m:e>
                          <m:r>
                            <a:rPr lang="en-US" sz="2200" i="1">
                              <a:solidFill>
                                <a:srgbClr val="A63087"/>
                              </a:solidFill>
                              <a:latin typeface="Cambria Math" panose="02040503050406030204" pitchFamily="18" charset="0"/>
                              <a:ea typeface="Cambria Math" panose="02040503050406030204" pitchFamily="18" charset="0"/>
                            </a:rPr>
                            <m:t>𝜔</m:t>
                          </m:r>
                        </m:e>
                        <m:sub>
                          <m:r>
                            <a:rPr lang="en-US" sz="2200" i="1">
                              <a:solidFill>
                                <a:srgbClr val="A63087"/>
                              </a:solidFill>
                              <a:latin typeface="Cambria Math" panose="02040503050406030204" pitchFamily="18" charset="0"/>
                            </a:rPr>
                            <m:t>𝑝𝑒</m:t>
                          </m:r>
                        </m:sub>
                        <m:sup>
                          <m:r>
                            <a:rPr lang="en-US" sz="2200" i="1">
                              <a:solidFill>
                                <a:srgbClr val="A63087"/>
                              </a:solidFill>
                              <a:latin typeface="Cambria Math" panose="02040503050406030204" pitchFamily="18" charset="0"/>
                            </a:rPr>
                            <m:t>2</m:t>
                          </m:r>
                        </m:sup>
                      </m:sSubSup>
                      <m:d>
                        <m:dPr>
                          <m:begChr m:val="["/>
                          <m:endChr m:val="]"/>
                          <m:ctrlPr>
                            <a:rPr lang="en-US" sz="2200" i="1">
                              <a:solidFill>
                                <a:srgbClr val="A63087"/>
                              </a:solidFill>
                              <a:latin typeface="Cambria Math" panose="02040503050406030204" pitchFamily="18" charset="0"/>
                            </a:rPr>
                          </m:ctrlPr>
                        </m:dPr>
                        <m:e>
                          <m:f>
                            <m:fPr>
                              <m:ctrlPr>
                                <a:rPr lang="en-US" sz="2200" i="1" smtClean="0">
                                  <a:solidFill>
                                    <a:srgbClr val="A63087"/>
                                  </a:solidFill>
                                  <a:latin typeface="Cambria Math" panose="02040503050406030204" pitchFamily="18" charset="0"/>
                                </a:rPr>
                              </m:ctrlPr>
                            </m:fPr>
                            <m:num>
                              <m:r>
                                <a:rPr lang="en-US" sz="2200" b="0" i="1" smtClean="0">
                                  <a:solidFill>
                                    <a:srgbClr val="A63087"/>
                                  </a:solidFill>
                                  <a:latin typeface="Cambria Math" panose="02040503050406030204" pitchFamily="18" charset="0"/>
                                </a:rPr>
                                <m:t>1</m:t>
                              </m:r>
                            </m:num>
                            <m:den>
                              <m:sSup>
                                <m:sSupPr>
                                  <m:ctrlPr>
                                    <a:rPr lang="en-US" sz="2200" i="1">
                                      <a:solidFill>
                                        <a:srgbClr val="A63087"/>
                                      </a:solidFill>
                                      <a:latin typeface="Cambria Math" panose="02040503050406030204" pitchFamily="18" charset="0"/>
                                    </a:rPr>
                                  </m:ctrlPr>
                                </m:sSupPr>
                                <m:e>
                                  <m:sSub>
                                    <m:sSubPr>
                                      <m:ctrlPr>
                                        <a:rPr lang="en-US" sz="2200" i="1">
                                          <a:solidFill>
                                            <a:srgbClr val="A63087"/>
                                          </a:solidFill>
                                          <a:latin typeface="Cambria Math" panose="02040503050406030204" pitchFamily="18" charset="0"/>
                                        </a:rPr>
                                      </m:ctrlPr>
                                    </m:sSubPr>
                                    <m:e>
                                      <m:r>
                                        <a:rPr lang="en-US" sz="2200" i="1">
                                          <a:solidFill>
                                            <a:srgbClr val="A63087"/>
                                          </a:solidFill>
                                          <a:latin typeface="Cambria Math" panose="02040503050406030204" pitchFamily="18" charset="0"/>
                                          <a:ea typeface="Cambria Math" panose="02040503050406030204" pitchFamily="18" charset="0"/>
                                        </a:rPr>
                                        <m:t>𝜔</m:t>
                                      </m:r>
                                    </m:e>
                                    <m:sub>
                                      <m:r>
                                        <a:rPr lang="en-US" sz="2200" i="1">
                                          <a:solidFill>
                                            <a:srgbClr val="A63087"/>
                                          </a:solidFill>
                                          <a:latin typeface="Cambria Math" panose="02040503050406030204" pitchFamily="18" charset="0"/>
                                        </a:rPr>
                                        <m:t>𝑟</m:t>
                                      </m:r>
                                    </m:sub>
                                  </m:sSub>
                                </m:e>
                                <m:sup>
                                  <m:r>
                                    <a:rPr lang="en-US" sz="2200" i="1">
                                      <a:solidFill>
                                        <a:srgbClr val="A63087"/>
                                      </a:solidFill>
                                      <a:latin typeface="Cambria Math" panose="02040503050406030204" pitchFamily="18" charset="0"/>
                                    </a:rPr>
                                    <m:t>2</m:t>
                                  </m:r>
                                </m:sup>
                              </m:sSup>
                            </m:den>
                          </m:f>
                          <m:r>
                            <a:rPr lang="en-US" sz="2200" i="1">
                              <a:solidFill>
                                <a:srgbClr val="A63087"/>
                              </a:solidFill>
                              <a:latin typeface="Cambria Math" panose="02040503050406030204" pitchFamily="18" charset="0"/>
                            </a:rPr>
                            <m:t>+</m:t>
                          </m:r>
                          <m:f>
                            <m:fPr>
                              <m:ctrlPr>
                                <a:rPr lang="en-US" sz="2200" i="1">
                                  <a:solidFill>
                                    <a:srgbClr val="A63087"/>
                                  </a:solidFill>
                                  <a:latin typeface="Cambria Math" panose="02040503050406030204" pitchFamily="18" charset="0"/>
                                </a:rPr>
                              </m:ctrlPr>
                            </m:fPr>
                            <m:num>
                              <m:sSup>
                                <m:sSupPr>
                                  <m:ctrlPr>
                                    <a:rPr lang="en-US" sz="2200" i="1">
                                      <a:solidFill>
                                        <a:srgbClr val="A63087"/>
                                      </a:solidFill>
                                      <a:latin typeface="Cambria Math" panose="02040503050406030204" pitchFamily="18" charset="0"/>
                                    </a:rPr>
                                  </m:ctrlPr>
                                </m:sSupPr>
                                <m:e>
                                  <m:r>
                                    <a:rPr lang="en-US" sz="2200" i="1">
                                      <a:solidFill>
                                        <a:srgbClr val="A63087"/>
                                      </a:solidFill>
                                      <a:latin typeface="Cambria Math" panose="02040503050406030204" pitchFamily="18" charset="0"/>
                                    </a:rPr>
                                    <m:t>𝑘</m:t>
                                  </m:r>
                                </m:e>
                                <m:sup>
                                  <m:r>
                                    <a:rPr lang="en-US" sz="2200" b="0" i="1" smtClean="0">
                                      <a:solidFill>
                                        <a:srgbClr val="A63087"/>
                                      </a:solidFill>
                                      <a:latin typeface="Cambria Math" panose="02040503050406030204" pitchFamily="18" charset="0"/>
                                    </a:rPr>
                                    <m:t>2</m:t>
                                  </m:r>
                                </m:sup>
                              </m:sSup>
                            </m:num>
                            <m:den>
                              <m:sSup>
                                <m:sSupPr>
                                  <m:ctrlPr>
                                    <a:rPr lang="en-US" sz="2200" i="1">
                                      <a:solidFill>
                                        <a:srgbClr val="A63087"/>
                                      </a:solidFill>
                                      <a:latin typeface="Cambria Math" panose="02040503050406030204" pitchFamily="18" charset="0"/>
                                    </a:rPr>
                                  </m:ctrlPr>
                                </m:sSupPr>
                                <m:e>
                                  <m:sSub>
                                    <m:sSubPr>
                                      <m:ctrlPr>
                                        <a:rPr lang="en-US" sz="2200" i="1">
                                          <a:solidFill>
                                            <a:srgbClr val="A63087"/>
                                          </a:solidFill>
                                          <a:latin typeface="Cambria Math" panose="02040503050406030204" pitchFamily="18" charset="0"/>
                                        </a:rPr>
                                      </m:ctrlPr>
                                    </m:sSubPr>
                                    <m:e>
                                      <m:r>
                                        <a:rPr lang="en-US" sz="2200" i="1">
                                          <a:solidFill>
                                            <a:srgbClr val="A63087"/>
                                          </a:solidFill>
                                          <a:latin typeface="Cambria Math" panose="02040503050406030204" pitchFamily="18" charset="0"/>
                                          <a:ea typeface="Cambria Math" panose="02040503050406030204" pitchFamily="18" charset="0"/>
                                        </a:rPr>
                                        <m:t>𝜔</m:t>
                                      </m:r>
                                    </m:e>
                                    <m:sub>
                                      <m:r>
                                        <a:rPr lang="en-US" sz="2200" i="1">
                                          <a:solidFill>
                                            <a:srgbClr val="A63087"/>
                                          </a:solidFill>
                                          <a:latin typeface="Cambria Math" panose="02040503050406030204" pitchFamily="18" charset="0"/>
                                        </a:rPr>
                                        <m:t>𝑟</m:t>
                                      </m:r>
                                    </m:sub>
                                  </m:sSub>
                                </m:e>
                                <m:sup>
                                  <m:r>
                                    <a:rPr lang="en-US" sz="2200" i="1">
                                      <a:solidFill>
                                        <a:srgbClr val="A63087"/>
                                      </a:solidFill>
                                      <a:latin typeface="Cambria Math" panose="02040503050406030204" pitchFamily="18" charset="0"/>
                                    </a:rPr>
                                    <m:t>4</m:t>
                                  </m:r>
                                </m:sup>
                              </m:sSup>
                            </m:den>
                          </m:f>
                          <m:r>
                            <a:rPr lang="en-US" sz="2200" i="1">
                              <a:solidFill>
                                <a:srgbClr val="A63087"/>
                              </a:solidFill>
                              <a:latin typeface="Cambria Math" panose="02040503050406030204" pitchFamily="18" charset="0"/>
                            </a:rPr>
                            <m:t>.3 </m:t>
                          </m:r>
                          <m:sSubSup>
                            <m:sSubSupPr>
                              <m:ctrlPr>
                                <a:rPr lang="en-US" sz="2200" i="1">
                                  <a:solidFill>
                                    <a:srgbClr val="A63087"/>
                                  </a:solidFill>
                                  <a:latin typeface="Cambria Math" panose="02040503050406030204" pitchFamily="18" charset="0"/>
                                </a:rPr>
                              </m:ctrlPr>
                            </m:sSubSupPr>
                            <m:e>
                              <m:r>
                                <a:rPr lang="en-US" sz="2200" i="1">
                                  <a:solidFill>
                                    <a:srgbClr val="A63087"/>
                                  </a:solidFill>
                                  <a:latin typeface="Cambria Math" panose="02040503050406030204" pitchFamily="18" charset="0"/>
                                </a:rPr>
                                <m:t>𝑉</m:t>
                              </m:r>
                            </m:e>
                            <m:sub>
                              <m:r>
                                <a:rPr lang="en-US" sz="2200" i="1">
                                  <a:solidFill>
                                    <a:srgbClr val="A63087"/>
                                  </a:solidFill>
                                  <a:latin typeface="Cambria Math" panose="02040503050406030204" pitchFamily="18" charset="0"/>
                                </a:rPr>
                                <m:t>𝑡h𝑒</m:t>
                              </m:r>
                            </m:sub>
                            <m:sup>
                              <m:r>
                                <a:rPr lang="en-US" sz="2200" i="1">
                                  <a:solidFill>
                                    <a:srgbClr val="A63087"/>
                                  </a:solidFill>
                                  <a:latin typeface="Cambria Math" panose="02040503050406030204" pitchFamily="18" charset="0"/>
                                </a:rPr>
                                <m:t>2</m:t>
                              </m:r>
                            </m:sup>
                          </m:sSubSup>
                          <m:r>
                            <a:rPr lang="en-US" sz="2200" i="1">
                              <a:solidFill>
                                <a:srgbClr val="A63087"/>
                              </a:solidFill>
                              <a:latin typeface="Cambria Math" panose="02040503050406030204" pitchFamily="18" charset="0"/>
                            </a:rPr>
                            <m:t> </m:t>
                          </m:r>
                        </m:e>
                      </m:d>
                      <m:r>
                        <a:rPr lang="en-US" sz="2200" i="1">
                          <a:solidFill>
                            <a:srgbClr val="A63087"/>
                          </a:solidFill>
                          <a:latin typeface="Cambria Math" panose="02040503050406030204" pitchFamily="18" charset="0"/>
                        </a:rPr>
                        <m:t>=0</m:t>
                      </m:r>
                    </m:oMath>
                  </m:oMathPara>
                </a14:m>
                <a:endParaRPr lang="en-US" sz="2200" dirty="0">
                  <a:solidFill>
                    <a:srgbClr val="A63087"/>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356835" y="115910"/>
                <a:ext cx="6027312" cy="856196"/>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3348507" y="972106"/>
                <a:ext cx="4043966" cy="84459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solidFill>
                            <a:srgbClr val="00B050"/>
                          </a:solidFill>
                          <a:latin typeface="Cambria Math" panose="02040503050406030204" pitchFamily="18" charset="0"/>
                        </a:rPr>
                        <m:t>1−</m:t>
                      </m:r>
                      <m:f>
                        <m:fPr>
                          <m:ctrlPr>
                            <a:rPr lang="en-US" sz="2200" i="1" smtClean="0">
                              <a:solidFill>
                                <a:srgbClr val="00B050"/>
                              </a:solidFill>
                              <a:latin typeface="Cambria Math" panose="02040503050406030204" pitchFamily="18" charset="0"/>
                            </a:rPr>
                          </m:ctrlPr>
                        </m:fPr>
                        <m:num>
                          <m:sSubSup>
                            <m:sSubSupPr>
                              <m:ctrlPr>
                                <a:rPr lang="en-US" sz="2200" i="1">
                                  <a:solidFill>
                                    <a:srgbClr val="00B050"/>
                                  </a:solidFill>
                                  <a:latin typeface="Cambria Math" panose="02040503050406030204" pitchFamily="18" charset="0"/>
                                </a:rPr>
                              </m:ctrlPr>
                            </m:sSubSupPr>
                            <m:e>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rPr>
                                <m:t>𝑝𝑒</m:t>
                              </m:r>
                            </m:sub>
                            <m:sup>
                              <m:r>
                                <a:rPr lang="en-US" sz="2200" i="1">
                                  <a:solidFill>
                                    <a:srgbClr val="00B050"/>
                                  </a:solidFill>
                                  <a:latin typeface="Cambria Math" panose="02040503050406030204" pitchFamily="18" charset="0"/>
                                </a:rPr>
                                <m:t>2</m:t>
                              </m:r>
                            </m:sup>
                          </m:sSubSup>
                        </m:num>
                        <m:den>
                          <m:sSup>
                            <m:sSupPr>
                              <m:ctrlPr>
                                <a:rPr lang="en-US" sz="2200" i="1">
                                  <a:solidFill>
                                    <a:srgbClr val="00B050"/>
                                  </a:solidFill>
                                  <a:latin typeface="Cambria Math" panose="02040503050406030204" pitchFamily="18" charset="0"/>
                                </a:rPr>
                              </m:ctrlPr>
                            </m:sSupPr>
                            <m:e>
                              <m:sSub>
                                <m:sSubPr>
                                  <m:ctrlPr>
                                    <a:rPr lang="en-US" sz="2200" i="1">
                                      <a:solidFill>
                                        <a:srgbClr val="00B050"/>
                                      </a:solidFill>
                                      <a:latin typeface="Cambria Math" panose="02040503050406030204" pitchFamily="18" charset="0"/>
                                    </a:rPr>
                                  </m:ctrlPr>
                                </m:sSubPr>
                                <m:e>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rPr>
                                    <m:t>𝑟</m:t>
                                  </m:r>
                                </m:sub>
                              </m:sSub>
                            </m:e>
                            <m:sup>
                              <m:r>
                                <a:rPr lang="en-US" sz="2200" i="1">
                                  <a:solidFill>
                                    <a:srgbClr val="00B050"/>
                                  </a:solidFill>
                                  <a:latin typeface="Cambria Math" panose="02040503050406030204" pitchFamily="18" charset="0"/>
                                </a:rPr>
                                <m:t>2</m:t>
                              </m:r>
                            </m:sup>
                          </m:sSup>
                        </m:den>
                      </m:f>
                      <m:r>
                        <a:rPr lang="en-US" sz="2200" b="0" i="1" smtClean="0">
                          <a:solidFill>
                            <a:srgbClr val="00B050"/>
                          </a:solidFill>
                          <a:latin typeface="Cambria Math" panose="02040503050406030204" pitchFamily="18" charset="0"/>
                        </a:rPr>
                        <m:t>−</m:t>
                      </m:r>
                      <m:f>
                        <m:fPr>
                          <m:ctrlPr>
                            <a:rPr lang="en-US" sz="2200" i="1">
                              <a:solidFill>
                                <a:srgbClr val="00B050"/>
                              </a:solidFill>
                              <a:latin typeface="Cambria Math" panose="02040503050406030204" pitchFamily="18" charset="0"/>
                            </a:rPr>
                          </m:ctrlPr>
                        </m:fPr>
                        <m:num>
                          <m:r>
                            <a:rPr lang="en-US" sz="2200" b="0" i="1" smtClean="0">
                              <a:solidFill>
                                <a:srgbClr val="00B050"/>
                              </a:solidFill>
                              <a:latin typeface="Cambria Math" panose="02040503050406030204" pitchFamily="18" charset="0"/>
                            </a:rPr>
                            <m:t>3</m:t>
                          </m:r>
                          <m:sSup>
                            <m:sSupPr>
                              <m:ctrlPr>
                                <a:rPr lang="en-US" sz="2200" i="1">
                                  <a:solidFill>
                                    <a:srgbClr val="00B050"/>
                                  </a:solidFill>
                                  <a:latin typeface="Cambria Math" panose="02040503050406030204" pitchFamily="18" charset="0"/>
                                </a:rPr>
                              </m:ctrlPr>
                            </m:sSupPr>
                            <m:e>
                              <m:r>
                                <a:rPr lang="en-US" sz="2200" i="1">
                                  <a:solidFill>
                                    <a:srgbClr val="00B050"/>
                                  </a:solidFill>
                                  <a:latin typeface="Cambria Math" panose="02040503050406030204" pitchFamily="18" charset="0"/>
                                </a:rPr>
                                <m:t>𝑘</m:t>
                              </m:r>
                            </m:e>
                            <m:sup>
                              <m:r>
                                <a:rPr lang="en-US" sz="2200" i="1">
                                  <a:solidFill>
                                    <a:srgbClr val="00B050"/>
                                  </a:solidFill>
                                  <a:latin typeface="Cambria Math" panose="02040503050406030204" pitchFamily="18" charset="0"/>
                                </a:rPr>
                                <m:t>2</m:t>
                              </m:r>
                            </m:sup>
                          </m:sSup>
                          <m:sSubSup>
                            <m:sSubSupPr>
                              <m:ctrlPr>
                                <a:rPr lang="en-US" sz="2200" i="1">
                                  <a:solidFill>
                                    <a:srgbClr val="00B050"/>
                                  </a:solidFill>
                                  <a:latin typeface="Cambria Math" panose="02040503050406030204" pitchFamily="18" charset="0"/>
                                </a:rPr>
                              </m:ctrlPr>
                            </m:sSubSupPr>
                            <m:e>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rPr>
                                <m:t>𝑝𝑒</m:t>
                              </m:r>
                            </m:sub>
                            <m:sup>
                              <m:r>
                                <a:rPr lang="en-US" sz="2200" i="1">
                                  <a:solidFill>
                                    <a:srgbClr val="00B050"/>
                                  </a:solidFill>
                                  <a:latin typeface="Cambria Math" panose="02040503050406030204" pitchFamily="18" charset="0"/>
                                </a:rPr>
                                <m:t>2</m:t>
                              </m:r>
                            </m:sup>
                          </m:sSubSup>
                          <m:sSubSup>
                            <m:sSubSupPr>
                              <m:ctrlPr>
                                <a:rPr lang="en-US" sz="2200" i="1">
                                  <a:solidFill>
                                    <a:srgbClr val="00B050"/>
                                  </a:solidFill>
                                  <a:latin typeface="Cambria Math" panose="02040503050406030204" pitchFamily="18" charset="0"/>
                                </a:rPr>
                              </m:ctrlPr>
                            </m:sSubSupPr>
                            <m:e>
                              <m:r>
                                <a:rPr lang="en-US" sz="2200" i="1">
                                  <a:solidFill>
                                    <a:srgbClr val="00B050"/>
                                  </a:solidFill>
                                  <a:latin typeface="Cambria Math" panose="02040503050406030204" pitchFamily="18" charset="0"/>
                                </a:rPr>
                                <m:t>𝑉</m:t>
                              </m:r>
                            </m:e>
                            <m:sub>
                              <m:r>
                                <a:rPr lang="en-US" sz="2200" i="1">
                                  <a:solidFill>
                                    <a:srgbClr val="00B050"/>
                                  </a:solidFill>
                                  <a:latin typeface="Cambria Math" panose="02040503050406030204" pitchFamily="18" charset="0"/>
                                </a:rPr>
                                <m:t>𝑡h𝑒</m:t>
                              </m:r>
                            </m:sub>
                            <m:sup>
                              <m:r>
                                <a:rPr lang="en-US" sz="2200" i="1">
                                  <a:solidFill>
                                    <a:srgbClr val="00B050"/>
                                  </a:solidFill>
                                  <a:latin typeface="Cambria Math" panose="02040503050406030204" pitchFamily="18" charset="0"/>
                                </a:rPr>
                                <m:t>2</m:t>
                              </m:r>
                            </m:sup>
                          </m:sSubSup>
                        </m:num>
                        <m:den>
                          <m:sSup>
                            <m:sSupPr>
                              <m:ctrlPr>
                                <a:rPr lang="en-US" sz="2200" i="1">
                                  <a:solidFill>
                                    <a:srgbClr val="00B050"/>
                                  </a:solidFill>
                                  <a:latin typeface="Cambria Math" panose="02040503050406030204" pitchFamily="18" charset="0"/>
                                </a:rPr>
                              </m:ctrlPr>
                            </m:sSupPr>
                            <m:e>
                              <m:sSub>
                                <m:sSubPr>
                                  <m:ctrlPr>
                                    <a:rPr lang="en-US" sz="2200" i="1">
                                      <a:solidFill>
                                        <a:srgbClr val="00B050"/>
                                      </a:solidFill>
                                      <a:latin typeface="Cambria Math" panose="02040503050406030204" pitchFamily="18" charset="0"/>
                                    </a:rPr>
                                  </m:ctrlPr>
                                </m:sSubPr>
                                <m:e>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rPr>
                                    <m:t>𝑟</m:t>
                                  </m:r>
                                </m:sub>
                              </m:sSub>
                            </m:e>
                            <m:sup>
                              <m:r>
                                <a:rPr lang="en-US" sz="2200" i="1">
                                  <a:solidFill>
                                    <a:srgbClr val="00B050"/>
                                  </a:solidFill>
                                  <a:latin typeface="Cambria Math" panose="02040503050406030204" pitchFamily="18" charset="0"/>
                                </a:rPr>
                                <m:t>4</m:t>
                              </m:r>
                            </m:sup>
                          </m:sSup>
                        </m:den>
                      </m:f>
                      <m:r>
                        <a:rPr lang="en-US" sz="2200" b="0" i="1" smtClean="0">
                          <a:solidFill>
                            <a:srgbClr val="00B050"/>
                          </a:solidFill>
                          <a:latin typeface="Cambria Math" panose="02040503050406030204" pitchFamily="18" charset="0"/>
                        </a:rPr>
                        <m:t>=0</m:t>
                      </m:r>
                    </m:oMath>
                  </m:oMathPara>
                </a14:m>
                <a:endParaRPr lang="en-US" sz="2200" dirty="0">
                  <a:solidFill>
                    <a:srgbClr val="00B050"/>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3348507" y="972106"/>
                <a:ext cx="4043966" cy="84459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695459" y="1816696"/>
                <a:ext cx="7778839" cy="461665"/>
              </a:xfrm>
              <a:prstGeom prst="rect">
                <a:avLst/>
              </a:prstGeom>
              <a:noFill/>
            </p:spPr>
            <p:txBody>
              <a:bodyPr wrap="square" rtlCol="0">
                <a:spAutoFit/>
              </a:bodyPr>
              <a:lstStyle/>
              <a:p>
                <a:r>
                  <a:rPr lang="en-US" sz="2400" b="0" dirty="0" smtClean="0">
                    <a:latin typeface="Times New Roman" panose="02020603050405020304" pitchFamily="18" charset="0"/>
                    <a:cs typeface="Times New Roman" panose="02020603050405020304" pitchFamily="18" charset="0"/>
                  </a:rPr>
                  <a:t>Multiplying the above equation by</a:t>
                </a:r>
                <a14:m>
                  <m:oMath xmlns:m="http://schemas.openxmlformats.org/officeDocument/2006/math">
                    <m:r>
                      <a:rPr lang="en-US" sz="2400" b="0" i="1" smtClean="0">
                        <a:latin typeface="Cambria Math" panose="02040503050406030204" pitchFamily="18" charset="0"/>
                      </a:rPr>
                      <m:t> </m:t>
                    </m:r>
                    <m:sSup>
                      <m:sSupPr>
                        <m:ctrlPr>
                          <a:rPr lang="en-US" sz="2400" i="1" smtClean="0">
                            <a:solidFill>
                              <a:schemeClr val="accent5">
                                <a:lumMod val="75000"/>
                              </a:schemeClr>
                            </a:solidFill>
                            <a:latin typeface="Cambria Math" panose="02040503050406030204" pitchFamily="18" charset="0"/>
                          </a:rPr>
                        </m:ctrlPr>
                      </m:sSupPr>
                      <m:e>
                        <m:sSub>
                          <m:sSubPr>
                            <m:ctrlPr>
                              <a:rPr lang="en-US" sz="2400" i="1">
                                <a:solidFill>
                                  <a:schemeClr val="accent5">
                                    <a:lumMod val="75000"/>
                                  </a:schemeClr>
                                </a:solidFill>
                                <a:latin typeface="Cambria Math" panose="02040503050406030204" pitchFamily="18" charset="0"/>
                              </a:rPr>
                            </m:ctrlPr>
                          </m:sSubPr>
                          <m:e>
                            <m:r>
                              <a:rPr lang="en-US" sz="2400" i="1">
                                <a:solidFill>
                                  <a:schemeClr val="accent5">
                                    <a:lumMod val="75000"/>
                                  </a:schemeClr>
                                </a:solidFill>
                                <a:latin typeface="Cambria Math" panose="02040503050406030204" pitchFamily="18" charset="0"/>
                                <a:ea typeface="Cambria Math" panose="02040503050406030204" pitchFamily="18" charset="0"/>
                              </a:rPr>
                              <m:t>𝜔</m:t>
                            </m:r>
                          </m:e>
                          <m:sub>
                            <m:r>
                              <a:rPr lang="en-US" sz="2400" i="1">
                                <a:solidFill>
                                  <a:schemeClr val="accent5">
                                    <a:lumMod val="75000"/>
                                  </a:schemeClr>
                                </a:solidFill>
                                <a:latin typeface="Cambria Math" panose="02040503050406030204" pitchFamily="18" charset="0"/>
                              </a:rPr>
                              <m:t>𝑟</m:t>
                            </m:r>
                          </m:sub>
                        </m:sSub>
                      </m:e>
                      <m:sup>
                        <m:r>
                          <a:rPr lang="en-US" sz="2400" i="1">
                            <a:solidFill>
                              <a:schemeClr val="accent5">
                                <a:lumMod val="75000"/>
                              </a:schemeClr>
                            </a:solidFill>
                            <a:latin typeface="Cambria Math" panose="02040503050406030204" pitchFamily="18" charset="0"/>
                          </a:rPr>
                          <m:t>4</m:t>
                        </m:r>
                      </m:sup>
                    </m:sSup>
                  </m:oMath>
                </a14:m>
                <a:r>
                  <a:rPr lang="en-US" sz="2400" dirty="0" smtClean="0">
                    <a:latin typeface="Times New Roman" panose="02020603050405020304" pitchFamily="18" charset="0"/>
                    <a:cs typeface="Times New Roman" panose="02020603050405020304" pitchFamily="18" charset="0"/>
                  </a:rPr>
                  <a:t> on both sides,</a:t>
                </a:r>
                <a:endParaRPr lang="en-US" sz="2400" dirty="0">
                  <a:latin typeface="Times New Roman" panose="02020603050405020304" pitchFamily="18" charset="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695459" y="1816696"/>
                <a:ext cx="7778839" cy="461665"/>
              </a:xfrm>
              <a:prstGeom prst="rect">
                <a:avLst/>
              </a:prstGeom>
              <a:blipFill rotWithShape="0">
                <a:blip r:embed="rId4"/>
                <a:stretch>
                  <a:fillRect l="-1176"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820473" y="2278361"/>
                <a:ext cx="5563674" cy="4726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200" i="1" smtClean="0">
                              <a:solidFill>
                                <a:srgbClr val="FF3399"/>
                              </a:solidFill>
                              <a:latin typeface="Cambria Math" panose="02040503050406030204" pitchFamily="18" charset="0"/>
                            </a:rPr>
                          </m:ctrlPr>
                        </m:sSupPr>
                        <m:e>
                          <m:sSub>
                            <m:sSubPr>
                              <m:ctrlPr>
                                <a:rPr lang="en-US" sz="2200" i="1">
                                  <a:solidFill>
                                    <a:srgbClr val="FF3399"/>
                                  </a:solidFill>
                                  <a:latin typeface="Cambria Math" panose="02040503050406030204" pitchFamily="18" charset="0"/>
                                </a:rPr>
                              </m:ctrlPr>
                            </m:sSubPr>
                            <m:e>
                              <m:r>
                                <a:rPr lang="en-US" sz="2200" i="1">
                                  <a:solidFill>
                                    <a:srgbClr val="FF3399"/>
                                  </a:solidFill>
                                  <a:latin typeface="Cambria Math" panose="02040503050406030204" pitchFamily="18" charset="0"/>
                                  <a:ea typeface="Cambria Math" panose="02040503050406030204" pitchFamily="18" charset="0"/>
                                </a:rPr>
                                <m:t>𝜔</m:t>
                              </m:r>
                            </m:e>
                            <m:sub>
                              <m:r>
                                <a:rPr lang="en-US" sz="2200" i="1">
                                  <a:solidFill>
                                    <a:srgbClr val="FF3399"/>
                                  </a:solidFill>
                                  <a:latin typeface="Cambria Math" panose="02040503050406030204" pitchFamily="18" charset="0"/>
                                </a:rPr>
                                <m:t>𝑟</m:t>
                              </m:r>
                            </m:sub>
                          </m:sSub>
                        </m:e>
                        <m:sup>
                          <m:r>
                            <a:rPr lang="en-US" sz="2200" i="1">
                              <a:solidFill>
                                <a:srgbClr val="FF3399"/>
                              </a:solidFill>
                              <a:latin typeface="Cambria Math" panose="02040503050406030204" pitchFamily="18" charset="0"/>
                            </a:rPr>
                            <m:t>4</m:t>
                          </m:r>
                        </m:sup>
                      </m:sSup>
                      <m:r>
                        <a:rPr lang="en-US" sz="2200" b="0" i="1" smtClean="0">
                          <a:solidFill>
                            <a:srgbClr val="FF3399"/>
                          </a:solidFill>
                          <a:latin typeface="Cambria Math" panose="02040503050406030204" pitchFamily="18" charset="0"/>
                        </a:rPr>
                        <m:t>−</m:t>
                      </m:r>
                      <m:sSubSup>
                        <m:sSubSupPr>
                          <m:ctrlPr>
                            <a:rPr lang="en-US" sz="2200" i="1">
                              <a:solidFill>
                                <a:srgbClr val="FF3399"/>
                              </a:solidFill>
                              <a:latin typeface="Cambria Math" panose="02040503050406030204" pitchFamily="18" charset="0"/>
                            </a:rPr>
                          </m:ctrlPr>
                        </m:sSubSupPr>
                        <m:e>
                          <m:r>
                            <a:rPr lang="en-US" sz="2200" i="1">
                              <a:solidFill>
                                <a:srgbClr val="FF3399"/>
                              </a:solidFill>
                              <a:latin typeface="Cambria Math" panose="02040503050406030204" pitchFamily="18" charset="0"/>
                              <a:ea typeface="Cambria Math" panose="02040503050406030204" pitchFamily="18" charset="0"/>
                            </a:rPr>
                            <m:t>𝜔</m:t>
                          </m:r>
                        </m:e>
                        <m:sub>
                          <m:r>
                            <a:rPr lang="en-US" sz="2200" i="1">
                              <a:solidFill>
                                <a:srgbClr val="FF3399"/>
                              </a:solidFill>
                              <a:latin typeface="Cambria Math" panose="02040503050406030204" pitchFamily="18" charset="0"/>
                            </a:rPr>
                            <m:t>𝑝𝑒</m:t>
                          </m:r>
                        </m:sub>
                        <m:sup>
                          <m:r>
                            <a:rPr lang="en-US" sz="2200" i="1">
                              <a:solidFill>
                                <a:srgbClr val="FF3399"/>
                              </a:solidFill>
                              <a:latin typeface="Cambria Math" panose="02040503050406030204" pitchFamily="18" charset="0"/>
                            </a:rPr>
                            <m:t>2</m:t>
                          </m:r>
                        </m:sup>
                      </m:sSubSup>
                      <m:sSup>
                        <m:sSupPr>
                          <m:ctrlPr>
                            <a:rPr lang="en-US" sz="2200" i="1">
                              <a:solidFill>
                                <a:srgbClr val="FF3399"/>
                              </a:solidFill>
                              <a:latin typeface="Cambria Math" panose="02040503050406030204" pitchFamily="18" charset="0"/>
                            </a:rPr>
                          </m:ctrlPr>
                        </m:sSupPr>
                        <m:e>
                          <m:sSub>
                            <m:sSubPr>
                              <m:ctrlPr>
                                <a:rPr lang="en-US" sz="2200" i="1">
                                  <a:solidFill>
                                    <a:srgbClr val="FF3399"/>
                                  </a:solidFill>
                                  <a:latin typeface="Cambria Math" panose="02040503050406030204" pitchFamily="18" charset="0"/>
                                </a:rPr>
                              </m:ctrlPr>
                            </m:sSubPr>
                            <m:e>
                              <m:r>
                                <a:rPr lang="en-US" sz="2200" i="1">
                                  <a:solidFill>
                                    <a:srgbClr val="FF3399"/>
                                  </a:solidFill>
                                  <a:latin typeface="Cambria Math" panose="02040503050406030204" pitchFamily="18" charset="0"/>
                                  <a:ea typeface="Cambria Math" panose="02040503050406030204" pitchFamily="18" charset="0"/>
                                </a:rPr>
                                <m:t>𝜔</m:t>
                              </m:r>
                            </m:e>
                            <m:sub>
                              <m:r>
                                <a:rPr lang="en-US" sz="2200" i="1">
                                  <a:solidFill>
                                    <a:srgbClr val="FF3399"/>
                                  </a:solidFill>
                                  <a:latin typeface="Cambria Math" panose="02040503050406030204" pitchFamily="18" charset="0"/>
                                </a:rPr>
                                <m:t>𝑟</m:t>
                              </m:r>
                            </m:sub>
                          </m:sSub>
                        </m:e>
                        <m:sup>
                          <m:r>
                            <a:rPr lang="en-US" sz="2200" i="1">
                              <a:solidFill>
                                <a:srgbClr val="FF3399"/>
                              </a:solidFill>
                              <a:latin typeface="Cambria Math" panose="02040503050406030204" pitchFamily="18" charset="0"/>
                            </a:rPr>
                            <m:t>2</m:t>
                          </m:r>
                        </m:sup>
                      </m:sSup>
                      <m:r>
                        <a:rPr lang="en-US" sz="2200" b="0" i="1" smtClean="0">
                          <a:solidFill>
                            <a:srgbClr val="FF3399"/>
                          </a:solidFill>
                          <a:latin typeface="Cambria Math" panose="02040503050406030204" pitchFamily="18" charset="0"/>
                        </a:rPr>
                        <m:t>−</m:t>
                      </m:r>
                      <m:r>
                        <a:rPr lang="en-US" sz="2200" i="1">
                          <a:solidFill>
                            <a:srgbClr val="FF3399"/>
                          </a:solidFill>
                          <a:latin typeface="Cambria Math" panose="02040503050406030204" pitchFamily="18" charset="0"/>
                        </a:rPr>
                        <m:t>3</m:t>
                      </m:r>
                      <m:sSup>
                        <m:sSupPr>
                          <m:ctrlPr>
                            <a:rPr lang="en-US" sz="2200" i="1">
                              <a:solidFill>
                                <a:srgbClr val="FF3399"/>
                              </a:solidFill>
                              <a:latin typeface="Cambria Math" panose="02040503050406030204" pitchFamily="18" charset="0"/>
                            </a:rPr>
                          </m:ctrlPr>
                        </m:sSupPr>
                        <m:e>
                          <m:r>
                            <a:rPr lang="en-US" sz="2200" i="1">
                              <a:solidFill>
                                <a:srgbClr val="FF3399"/>
                              </a:solidFill>
                              <a:latin typeface="Cambria Math" panose="02040503050406030204" pitchFamily="18" charset="0"/>
                            </a:rPr>
                            <m:t>𝑘</m:t>
                          </m:r>
                        </m:e>
                        <m:sup>
                          <m:r>
                            <a:rPr lang="en-US" sz="2200" i="1">
                              <a:solidFill>
                                <a:srgbClr val="FF3399"/>
                              </a:solidFill>
                              <a:latin typeface="Cambria Math" panose="02040503050406030204" pitchFamily="18" charset="0"/>
                            </a:rPr>
                            <m:t>2</m:t>
                          </m:r>
                        </m:sup>
                      </m:sSup>
                      <m:sSubSup>
                        <m:sSubSupPr>
                          <m:ctrlPr>
                            <a:rPr lang="en-US" sz="2200" i="1">
                              <a:solidFill>
                                <a:srgbClr val="FF3399"/>
                              </a:solidFill>
                              <a:latin typeface="Cambria Math" panose="02040503050406030204" pitchFamily="18" charset="0"/>
                            </a:rPr>
                          </m:ctrlPr>
                        </m:sSubSupPr>
                        <m:e>
                          <m:r>
                            <a:rPr lang="en-US" sz="2200" i="1">
                              <a:solidFill>
                                <a:srgbClr val="FF3399"/>
                              </a:solidFill>
                              <a:latin typeface="Cambria Math" panose="02040503050406030204" pitchFamily="18" charset="0"/>
                              <a:ea typeface="Cambria Math" panose="02040503050406030204" pitchFamily="18" charset="0"/>
                            </a:rPr>
                            <m:t>𝜔</m:t>
                          </m:r>
                        </m:e>
                        <m:sub>
                          <m:r>
                            <a:rPr lang="en-US" sz="2200" i="1">
                              <a:solidFill>
                                <a:srgbClr val="FF3399"/>
                              </a:solidFill>
                              <a:latin typeface="Cambria Math" panose="02040503050406030204" pitchFamily="18" charset="0"/>
                            </a:rPr>
                            <m:t>𝑝𝑒</m:t>
                          </m:r>
                        </m:sub>
                        <m:sup>
                          <m:r>
                            <a:rPr lang="en-US" sz="2200" i="1">
                              <a:solidFill>
                                <a:srgbClr val="FF3399"/>
                              </a:solidFill>
                              <a:latin typeface="Cambria Math" panose="02040503050406030204" pitchFamily="18" charset="0"/>
                            </a:rPr>
                            <m:t>2</m:t>
                          </m:r>
                        </m:sup>
                      </m:sSubSup>
                      <m:sSubSup>
                        <m:sSubSupPr>
                          <m:ctrlPr>
                            <a:rPr lang="en-US" sz="2200" i="1">
                              <a:solidFill>
                                <a:srgbClr val="FF3399"/>
                              </a:solidFill>
                              <a:latin typeface="Cambria Math" panose="02040503050406030204" pitchFamily="18" charset="0"/>
                            </a:rPr>
                          </m:ctrlPr>
                        </m:sSubSupPr>
                        <m:e>
                          <m:r>
                            <a:rPr lang="en-US" sz="2200" i="1">
                              <a:solidFill>
                                <a:srgbClr val="FF3399"/>
                              </a:solidFill>
                              <a:latin typeface="Cambria Math" panose="02040503050406030204" pitchFamily="18" charset="0"/>
                            </a:rPr>
                            <m:t>𝑉</m:t>
                          </m:r>
                        </m:e>
                        <m:sub>
                          <m:r>
                            <a:rPr lang="en-US" sz="2200" i="1">
                              <a:solidFill>
                                <a:srgbClr val="FF3399"/>
                              </a:solidFill>
                              <a:latin typeface="Cambria Math" panose="02040503050406030204" pitchFamily="18" charset="0"/>
                            </a:rPr>
                            <m:t>𝑡h𝑒</m:t>
                          </m:r>
                        </m:sub>
                        <m:sup>
                          <m:r>
                            <a:rPr lang="en-US" sz="2200" i="1">
                              <a:solidFill>
                                <a:srgbClr val="FF3399"/>
                              </a:solidFill>
                              <a:latin typeface="Cambria Math" panose="02040503050406030204" pitchFamily="18" charset="0"/>
                            </a:rPr>
                            <m:t>2</m:t>
                          </m:r>
                        </m:sup>
                      </m:sSubSup>
                      <m:r>
                        <a:rPr lang="en-US" sz="2200" b="0" i="1" smtClean="0">
                          <a:solidFill>
                            <a:srgbClr val="FF3399"/>
                          </a:solidFill>
                          <a:latin typeface="Cambria Math" panose="02040503050406030204" pitchFamily="18" charset="0"/>
                        </a:rPr>
                        <m:t>=0………(19)</m:t>
                      </m:r>
                    </m:oMath>
                  </m:oMathPara>
                </a14:m>
                <a:endParaRPr lang="en-US" sz="2200" dirty="0">
                  <a:solidFill>
                    <a:srgbClr val="FF3399"/>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820473" y="2278361"/>
                <a:ext cx="5563674" cy="472694"/>
              </a:xfrm>
              <a:prstGeom prst="rect">
                <a:avLst/>
              </a:prstGeom>
              <a:blipFill rotWithShape="0">
                <a:blip r:embed="rId5"/>
                <a:stretch>
                  <a:fillRect b="-103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95459" y="3064437"/>
                <a:ext cx="4675031" cy="778034"/>
              </a:xfrm>
              <a:prstGeom prst="rect">
                <a:avLst/>
              </a:prstGeom>
              <a:noFill/>
            </p:spPr>
            <p:txBody>
              <a:bodyPr wrap="square" rtlCol="0">
                <a:spAutoFit/>
              </a:bodyPr>
              <a:lstStyle/>
              <a:p>
                <a:r>
                  <a:rPr lang="en-US" sz="2400" dirty="0" smtClean="0"/>
                  <a:t>As we know that </a:t>
                </a:r>
                <a14:m>
                  <m:oMath xmlns:m="http://schemas.openxmlformats.org/officeDocument/2006/math">
                    <m:r>
                      <a:rPr lang="en-US" sz="2400" b="0" i="0" smtClean="0">
                        <a:latin typeface="Cambria Math" panose="02040503050406030204" pitchFamily="18" charset="0"/>
                      </a:rPr>
                      <m:t> </m:t>
                    </m:r>
                    <m:sSubSup>
                      <m:sSubSupPr>
                        <m:ctrlPr>
                          <a:rPr lang="en-US" sz="2400" i="1" smtClean="0">
                            <a:solidFill>
                              <a:srgbClr val="FF9900"/>
                            </a:solidFill>
                            <a:latin typeface="Cambria Math" panose="02040503050406030204" pitchFamily="18" charset="0"/>
                          </a:rPr>
                        </m:ctrlPr>
                      </m:sSubSupPr>
                      <m:e>
                        <m:r>
                          <a:rPr lang="en-US" sz="2400" i="1" smtClean="0">
                            <a:solidFill>
                              <a:srgbClr val="FF9900"/>
                            </a:solidFill>
                            <a:latin typeface="Cambria Math" panose="02040503050406030204" pitchFamily="18" charset="0"/>
                            <a:ea typeface="Cambria Math" panose="02040503050406030204" pitchFamily="18" charset="0"/>
                          </a:rPr>
                          <m:t>𝜆</m:t>
                        </m:r>
                      </m:e>
                      <m:sub>
                        <m:r>
                          <a:rPr lang="en-US" sz="2400" b="0" i="1" smtClean="0">
                            <a:solidFill>
                              <a:srgbClr val="FF9900"/>
                            </a:solidFill>
                            <a:latin typeface="Cambria Math" panose="02040503050406030204" pitchFamily="18" charset="0"/>
                          </a:rPr>
                          <m:t>𝑑𝑒</m:t>
                        </m:r>
                      </m:sub>
                      <m:sup>
                        <m:r>
                          <a:rPr lang="en-US" sz="2400" b="0" i="1" smtClean="0">
                            <a:solidFill>
                              <a:srgbClr val="FF9900"/>
                            </a:solidFill>
                            <a:latin typeface="Cambria Math" panose="02040503050406030204" pitchFamily="18" charset="0"/>
                          </a:rPr>
                          <m:t>2</m:t>
                        </m:r>
                      </m:sup>
                    </m:sSubSup>
                    <m:r>
                      <a:rPr lang="en-US" sz="2400" b="0" i="1" smtClean="0">
                        <a:solidFill>
                          <a:srgbClr val="FF9900"/>
                        </a:solidFill>
                        <a:latin typeface="Cambria Math" panose="02040503050406030204" pitchFamily="18" charset="0"/>
                      </a:rPr>
                      <m:t>=</m:t>
                    </m:r>
                    <m:f>
                      <m:fPr>
                        <m:ctrlPr>
                          <a:rPr lang="en-US" sz="2400" b="0" i="1" smtClean="0">
                            <a:solidFill>
                              <a:srgbClr val="FF9900"/>
                            </a:solidFill>
                            <a:latin typeface="Cambria Math" panose="02040503050406030204" pitchFamily="18" charset="0"/>
                          </a:rPr>
                        </m:ctrlPr>
                      </m:fPr>
                      <m:num>
                        <m:sSubSup>
                          <m:sSubSupPr>
                            <m:ctrlPr>
                              <a:rPr lang="en-US" sz="2400" i="1">
                                <a:solidFill>
                                  <a:srgbClr val="FF9900"/>
                                </a:solidFill>
                                <a:latin typeface="Cambria Math" panose="02040503050406030204" pitchFamily="18" charset="0"/>
                              </a:rPr>
                            </m:ctrlPr>
                          </m:sSubSupPr>
                          <m:e>
                            <m:r>
                              <a:rPr lang="en-US" sz="2400" i="1">
                                <a:solidFill>
                                  <a:srgbClr val="FF9900"/>
                                </a:solidFill>
                                <a:latin typeface="Cambria Math" panose="02040503050406030204" pitchFamily="18" charset="0"/>
                              </a:rPr>
                              <m:t>𝑉</m:t>
                            </m:r>
                          </m:e>
                          <m:sub>
                            <m:r>
                              <a:rPr lang="en-US" sz="2400" i="1">
                                <a:solidFill>
                                  <a:srgbClr val="FF9900"/>
                                </a:solidFill>
                                <a:latin typeface="Cambria Math" panose="02040503050406030204" pitchFamily="18" charset="0"/>
                              </a:rPr>
                              <m:t>𝑡h𝑒</m:t>
                            </m:r>
                          </m:sub>
                          <m:sup>
                            <m:r>
                              <a:rPr lang="en-US" sz="2400" i="1">
                                <a:solidFill>
                                  <a:srgbClr val="FF9900"/>
                                </a:solidFill>
                                <a:latin typeface="Cambria Math" panose="02040503050406030204" pitchFamily="18" charset="0"/>
                              </a:rPr>
                              <m:t>2</m:t>
                            </m:r>
                          </m:sup>
                        </m:sSubSup>
                      </m:num>
                      <m:den>
                        <m:sSubSup>
                          <m:sSubSupPr>
                            <m:ctrlPr>
                              <a:rPr lang="en-US" sz="2400" i="1">
                                <a:solidFill>
                                  <a:srgbClr val="FF9900"/>
                                </a:solidFill>
                                <a:latin typeface="Cambria Math" panose="02040503050406030204" pitchFamily="18" charset="0"/>
                              </a:rPr>
                            </m:ctrlPr>
                          </m:sSubSupPr>
                          <m:e>
                            <m:r>
                              <a:rPr lang="en-US" sz="2400" i="1">
                                <a:solidFill>
                                  <a:srgbClr val="FF9900"/>
                                </a:solidFill>
                                <a:latin typeface="Cambria Math" panose="02040503050406030204" pitchFamily="18" charset="0"/>
                                <a:ea typeface="Cambria Math" panose="02040503050406030204" pitchFamily="18" charset="0"/>
                              </a:rPr>
                              <m:t>𝜔</m:t>
                            </m:r>
                          </m:e>
                          <m:sub>
                            <m:r>
                              <a:rPr lang="en-US" sz="2400" i="1">
                                <a:solidFill>
                                  <a:srgbClr val="FF9900"/>
                                </a:solidFill>
                                <a:latin typeface="Cambria Math" panose="02040503050406030204" pitchFamily="18" charset="0"/>
                              </a:rPr>
                              <m:t>𝑝𝑒</m:t>
                            </m:r>
                          </m:sub>
                          <m:sup>
                            <m:r>
                              <a:rPr lang="en-US" sz="2400" i="1">
                                <a:solidFill>
                                  <a:srgbClr val="FF9900"/>
                                </a:solidFill>
                                <a:latin typeface="Cambria Math" panose="02040503050406030204" pitchFamily="18" charset="0"/>
                              </a:rPr>
                              <m:t>2</m:t>
                            </m:r>
                          </m:sup>
                        </m:sSubSup>
                      </m:den>
                    </m:f>
                  </m:oMath>
                </a14:m>
                <a:endParaRPr lang="en-US" sz="2400" dirty="0">
                  <a:solidFill>
                    <a:srgbClr val="FF99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95459" y="3064437"/>
                <a:ext cx="4675031" cy="778034"/>
              </a:xfrm>
              <a:prstGeom prst="rect">
                <a:avLst/>
              </a:prstGeom>
              <a:blipFill rotWithShape="0">
                <a:blip r:embed="rId6"/>
                <a:stretch>
                  <a:fillRect l="-19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228046" y="3842471"/>
                <a:ext cx="3618963" cy="507255"/>
              </a:xfrm>
              <a:prstGeom prst="rect">
                <a:avLst/>
              </a:prstGeom>
              <a:noFill/>
            </p:spPr>
            <p:txBody>
              <a:bodyPr wrap="square" rtlCol="0">
                <a:spAutoFit/>
              </a:bodyPr>
              <a:lstStyle/>
              <a:p>
                <a:r>
                  <a:rPr lang="en-US" sz="2400" dirty="0" smtClean="0"/>
                  <a:t>So,  </a:t>
                </a:r>
                <a14:m>
                  <m:oMath xmlns:m="http://schemas.openxmlformats.org/officeDocument/2006/math">
                    <m:sSubSup>
                      <m:sSubSupPr>
                        <m:ctrlPr>
                          <a:rPr lang="en-US" sz="2400" i="1" smtClean="0">
                            <a:solidFill>
                              <a:srgbClr val="C00000"/>
                            </a:solidFill>
                            <a:latin typeface="Cambria Math" panose="02040503050406030204" pitchFamily="18" charset="0"/>
                          </a:rPr>
                        </m:ctrlPr>
                      </m:sSubSupPr>
                      <m:e>
                        <m:r>
                          <a:rPr lang="en-US" sz="2400" i="1">
                            <a:solidFill>
                              <a:srgbClr val="C00000"/>
                            </a:solidFill>
                            <a:latin typeface="Cambria Math" panose="02040503050406030204" pitchFamily="18" charset="0"/>
                          </a:rPr>
                          <m:t>𝑉</m:t>
                        </m:r>
                      </m:e>
                      <m:sub>
                        <m:r>
                          <a:rPr lang="en-US" sz="2400" i="1">
                            <a:solidFill>
                              <a:srgbClr val="C00000"/>
                            </a:solidFill>
                            <a:latin typeface="Cambria Math" panose="02040503050406030204" pitchFamily="18" charset="0"/>
                          </a:rPr>
                          <m:t>𝑡h𝑒</m:t>
                        </m:r>
                      </m:sub>
                      <m:sup>
                        <m:r>
                          <a:rPr lang="en-US" sz="2400" i="1">
                            <a:solidFill>
                              <a:srgbClr val="C00000"/>
                            </a:solidFill>
                            <a:latin typeface="Cambria Math" panose="02040503050406030204" pitchFamily="18" charset="0"/>
                          </a:rPr>
                          <m:t>2</m:t>
                        </m:r>
                      </m:sup>
                    </m:sSubSup>
                    <m:r>
                      <a:rPr lang="en-US" sz="2400" b="0" i="1" smtClean="0">
                        <a:solidFill>
                          <a:srgbClr val="C00000"/>
                        </a:solidFill>
                        <a:latin typeface="Cambria Math" panose="02040503050406030204" pitchFamily="18" charset="0"/>
                      </a:rPr>
                      <m:t>=</m:t>
                    </m:r>
                    <m:sSubSup>
                      <m:sSubSupPr>
                        <m:ctrlPr>
                          <a:rPr lang="en-US" sz="2400" i="1">
                            <a:solidFill>
                              <a:srgbClr val="C00000"/>
                            </a:solidFill>
                            <a:latin typeface="Cambria Math" panose="02040503050406030204" pitchFamily="18" charset="0"/>
                          </a:rPr>
                        </m:ctrlPr>
                      </m:sSubSupPr>
                      <m:e>
                        <m:sSubSup>
                          <m:sSubSupPr>
                            <m:ctrlPr>
                              <a:rPr lang="en-US" sz="2400" i="1">
                                <a:solidFill>
                                  <a:srgbClr val="C00000"/>
                                </a:solidFill>
                                <a:latin typeface="Cambria Math" panose="02040503050406030204" pitchFamily="18" charset="0"/>
                              </a:rPr>
                            </m:ctrlPr>
                          </m:sSubSupPr>
                          <m:e>
                            <m:r>
                              <a:rPr lang="en-US" sz="2400" i="1">
                                <a:solidFill>
                                  <a:srgbClr val="C00000"/>
                                </a:solidFill>
                                <a:latin typeface="Cambria Math" panose="02040503050406030204" pitchFamily="18" charset="0"/>
                                <a:ea typeface="Cambria Math" panose="02040503050406030204" pitchFamily="18" charset="0"/>
                              </a:rPr>
                              <m:t>𝜔</m:t>
                            </m:r>
                          </m:e>
                          <m:sub>
                            <m:r>
                              <a:rPr lang="en-US" sz="2400" i="1">
                                <a:solidFill>
                                  <a:srgbClr val="C00000"/>
                                </a:solidFill>
                                <a:latin typeface="Cambria Math" panose="02040503050406030204" pitchFamily="18" charset="0"/>
                              </a:rPr>
                              <m:t>𝑝𝑒</m:t>
                            </m:r>
                          </m:sub>
                          <m:sup>
                            <m:r>
                              <a:rPr lang="en-US" sz="2400" i="1">
                                <a:solidFill>
                                  <a:srgbClr val="C00000"/>
                                </a:solidFill>
                                <a:latin typeface="Cambria Math" panose="02040503050406030204" pitchFamily="18" charset="0"/>
                              </a:rPr>
                              <m:t>2</m:t>
                            </m:r>
                          </m:sup>
                        </m:sSubSup>
                        <m:r>
                          <a:rPr lang="en-US" sz="2400" i="1">
                            <a:solidFill>
                              <a:srgbClr val="C00000"/>
                            </a:solidFill>
                            <a:latin typeface="Cambria Math" panose="02040503050406030204" pitchFamily="18" charset="0"/>
                            <a:ea typeface="Cambria Math" panose="02040503050406030204" pitchFamily="18" charset="0"/>
                          </a:rPr>
                          <m:t>𝜆</m:t>
                        </m:r>
                      </m:e>
                      <m:sub>
                        <m:r>
                          <a:rPr lang="en-US" sz="2400" i="1">
                            <a:solidFill>
                              <a:srgbClr val="C00000"/>
                            </a:solidFill>
                            <a:latin typeface="Cambria Math" panose="02040503050406030204" pitchFamily="18" charset="0"/>
                          </a:rPr>
                          <m:t>𝑑𝑒</m:t>
                        </m:r>
                      </m:sub>
                      <m:sup>
                        <m:r>
                          <a:rPr lang="en-US" sz="2400" i="1">
                            <a:solidFill>
                              <a:srgbClr val="C00000"/>
                            </a:solidFill>
                            <a:latin typeface="Cambria Math" panose="02040503050406030204" pitchFamily="18" charset="0"/>
                          </a:rPr>
                          <m:t>2</m:t>
                        </m:r>
                      </m:sup>
                    </m:sSubSup>
                  </m:oMath>
                </a14:m>
                <a:endParaRPr lang="en-US" sz="2400" dirty="0">
                  <a:solidFill>
                    <a:srgbClr val="C0000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228046" y="3842471"/>
                <a:ext cx="3618963" cy="507255"/>
              </a:xfrm>
              <a:prstGeom prst="rect">
                <a:avLst/>
              </a:prstGeom>
              <a:blipFill rotWithShape="0">
                <a:blip r:embed="rId7"/>
                <a:stretch>
                  <a:fillRect l="-2525" t="-5952" b="-2023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708338" y="4349726"/>
                <a:ext cx="5589431" cy="476284"/>
              </a:xfrm>
              <a:prstGeom prst="rect">
                <a:avLst/>
              </a:prstGeom>
              <a:noFill/>
            </p:spPr>
            <p:txBody>
              <a:bodyPr wrap="square" rtlCol="0">
                <a:spAutoFit/>
              </a:bodyPr>
              <a:lstStyle/>
              <a:p>
                <a:r>
                  <a:rPr lang="en-US" sz="2400" dirty="0" smtClean="0"/>
                  <a:t>Put the value of </a:t>
                </a:r>
                <a14:m>
                  <m:oMath xmlns:m="http://schemas.openxmlformats.org/officeDocument/2006/math">
                    <m:r>
                      <a:rPr lang="en-US" sz="2400" b="0" i="0" smtClean="0">
                        <a:latin typeface="Cambria Math" panose="02040503050406030204" pitchFamily="18" charset="0"/>
                      </a:rPr>
                      <m:t> </m:t>
                    </m:r>
                    <m:sSubSup>
                      <m:sSubSupPr>
                        <m:ctrlPr>
                          <a:rPr lang="en-US" sz="2400" i="1" smtClean="0">
                            <a:solidFill>
                              <a:srgbClr val="C00000"/>
                            </a:solidFill>
                            <a:latin typeface="Cambria Math" panose="02040503050406030204" pitchFamily="18" charset="0"/>
                          </a:rPr>
                        </m:ctrlPr>
                      </m:sSubSupPr>
                      <m:e>
                        <m:r>
                          <a:rPr lang="en-US" sz="2400" b="0" i="1" smtClean="0">
                            <a:solidFill>
                              <a:srgbClr val="C00000"/>
                            </a:solidFill>
                            <a:latin typeface="Cambria Math" panose="02040503050406030204" pitchFamily="18" charset="0"/>
                          </a:rPr>
                          <m:t>𝑉</m:t>
                        </m:r>
                      </m:e>
                      <m:sub>
                        <m:r>
                          <a:rPr lang="en-US" sz="2400" b="0" i="1" smtClean="0">
                            <a:solidFill>
                              <a:srgbClr val="C00000"/>
                            </a:solidFill>
                            <a:latin typeface="Cambria Math" panose="02040503050406030204" pitchFamily="18" charset="0"/>
                          </a:rPr>
                          <m:t>𝑡h𝑒</m:t>
                        </m:r>
                      </m:sub>
                      <m:sup>
                        <m:r>
                          <a:rPr lang="en-US" sz="2400" b="0" i="1" smtClean="0">
                            <a:solidFill>
                              <a:srgbClr val="C00000"/>
                            </a:solidFill>
                            <a:latin typeface="Cambria Math" panose="02040503050406030204" pitchFamily="18" charset="0"/>
                          </a:rPr>
                          <m:t>2</m:t>
                        </m:r>
                      </m:sup>
                    </m:sSubSup>
                  </m:oMath>
                </a14:m>
                <a:r>
                  <a:rPr lang="en-US" sz="2400" dirty="0" smtClean="0"/>
                  <a:t> in Eq.(19) we get,</a:t>
                </a:r>
                <a:endParaRPr lang="en-US" sz="2400" dirty="0"/>
              </a:p>
            </p:txBody>
          </p:sp>
        </mc:Choice>
        <mc:Fallback>
          <p:sp>
            <p:nvSpPr>
              <p:cNvPr id="8" name="TextBox 7"/>
              <p:cNvSpPr txBox="1">
                <a:spLocks noRot="1" noChangeAspect="1" noMove="1" noResize="1" noEditPoints="1" noAdjustHandles="1" noChangeArrowheads="1" noChangeShapeType="1" noTextEdit="1"/>
              </p:cNvSpPr>
              <p:nvPr/>
            </p:nvSpPr>
            <p:spPr>
              <a:xfrm>
                <a:off x="708338" y="4349726"/>
                <a:ext cx="5589431" cy="476284"/>
              </a:xfrm>
              <a:prstGeom prst="rect">
                <a:avLst/>
              </a:prstGeom>
              <a:blipFill rotWithShape="0">
                <a:blip r:embed="rId8"/>
                <a:stretch>
                  <a:fillRect l="-1636" t="-7692" b="-282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820473" y="4856981"/>
                <a:ext cx="5808372" cy="4726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200" i="1" smtClean="0">
                              <a:solidFill>
                                <a:srgbClr val="00B0F0"/>
                              </a:solidFill>
                              <a:latin typeface="Cambria Math" panose="02040503050406030204" pitchFamily="18" charset="0"/>
                            </a:rPr>
                          </m:ctrlPr>
                        </m:sSupPr>
                        <m:e>
                          <m:sSub>
                            <m:sSubPr>
                              <m:ctrlPr>
                                <a:rPr lang="en-US" sz="2200" i="1">
                                  <a:solidFill>
                                    <a:srgbClr val="00B0F0"/>
                                  </a:solidFill>
                                  <a:latin typeface="Cambria Math" panose="02040503050406030204" pitchFamily="18" charset="0"/>
                                </a:rPr>
                              </m:ctrlPr>
                            </m:sSubPr>
                            <m:e>
                              <m:r>
                                <a:rPr lang="en-US" sz="2200" i="1">
                                  <a:solidFill>
                                    <a:srgbClr val="00B0F0"/>
                                  </a:solidFill>
                                  <a:latin typeface="Cambria Math" panose="02040503050406030204" pitchFamily="18" charset="0"/>
                                  <a:ea typeface="Cambria Math" panose="02040503050406030204" pitchFamily="18" charset="0"/>
                                </a:rPr>
                                <m:t>𝜔</m:t>
                              </m:r>
                            </m:e>
                            <m:sub>
                              <m:r>
                                <a:rPr lang="en-US" sz="2200" i="1">
                                  <a:solidFill>
                                    <a:srgbClr val="00B0F0"/>
                                  </a:solidFill>
                                  <a:latin typeface="Cambria Math" panose="02040503050406030204" pitchFamily="18" charset="0"/>
                                </a:rPr>
                                <m:t>𝑟</m:t>
                              </m:r>
                            </m:sub>
                          </m:sSub>
                        </m:e>
                        <m:sup>
                          <m:r>
                            <a:rPr lang="en-US" sz="2200" i="1">
                              <a:solidFill>
                                <a:srgbClr val="00B0F0"/>
                              </a:solidFill>
                              <a:latin typeface="Cambria Math" panose="02040503050406030204" pitchFamily="18" charset="0"/>
                            </a:rPr>
                            <m:t>4</m:t>
                          </m:r>
                        </m:sup>
                      </m:sSup>
                      <m:r>
                        <a:rPr lang="en-US" sz="2200" i="1">
                          <a:solidFill>
                            <a:srgbClr val="00B0F0"/>
                          </a:solidFill>
                          <a:latin typeface="Cambria Math" panose="02040503050406030204" pitchFamily="18" charset="0"/>
                        </a:rPr>
                        <m:t>−</m:t>
                      </m:r>
                      <m:sSubSup>
                        <m:sSubSupPr>
                          <m:ctrlPr>
                            <a:rPr lang="en-US" sz="2200" i="1">
                              <a:solidFill>
                                <a:srgbClr val="00B0F0"/>
                              </a:solidFill>
                              <a:latin typeface="Cambria Math" panose="02040503050406030204" pitchFamily="18" charset="0"/>
                            </a:rPr>
                          </m:ctrlPr>
                        </m:sSubSupPr>
                        <m:e>
                          <m:r>
                            <a:rPr lang="en-US" sz="2200" i="1">
                              <a:solidFill>
                                <a:srgbClr val="00B0F0"/>
                              </a:solidFill>
                              <a:latin typeface="Cambria Math" panose="02040503050406030204" pitchFamily="18" charset="0"/>
                              <a:ea typeface="Cambria Math" panose="02040503050406030204" pitchFamily="18" charset="0"/>
                            </a:rPr>
                            <m:t>𝜔</m:t>
                          </m:r>
                        </m:e>
                        <m:sub>
                          <m:r>
                            <a:rPr lang="en-US" sz="2200" i="1">
                              <a:solidFill>
                                <a:srgbClr val="00B0F0"/>
                              </a:solidFill>
                              <a:latin typeface="Cambria Math" panose="02040503050406030204" pitchFamily="18" charset="0"/>
                            </a:rPr>
                            <m:t>𝑝𝑒</m:t>
                          </m:r>
                        </m:sub>
                        <m:sup>
                          <m:r>
                            <a:rPr lang="en-US" sz="2200" i="1">
                              <a:solidFill>
                                <a:srgbClr val="00B0F0"/>
                              </a:solidFill>
                              <a:latin typeface="Cambria Math" panose="02040503050406030204" pitchFamily="18" charset="0"/>
                            </a:rPr>
                            <m:t>2</m:t>
                          </m:r>
                        </m:sup>
                      </m:sSubSup>
                      <m:sSup>
                        <m:sSupPr>
                          <m:ctrlPr>
                            <a:rPr lang="en-US" sz="2200" i="1">
                              <a:solidFill>
                                <a:srgbClr val="00B0F0"/>
                              </a:solidFill>
                              <a:latin typeface="Cambria Math" panose="02040503050406030204" pitchFamily="18" charset="0"/>
                            </a:rPr>
                          </m:ctrlPr>
                        </m:sSupPr>
                        <m:e>
                          <m:sSub>
                            <m:sSubPr>
                              <m:ctrlPr>
                                <a:rPr lang="en-US" sz="2200" i="1">
                                  <a:solidFill>
                                    <a:srgbClr val="00B0F0"/>
                                  </a:solidFill>
                                  <a:latin typeface="Cambria Math" panose="02040503050406030204" pitchFamily="18" charset="0"/>
                                </a:rPr>
                              </m:ctrlPr>
                            </m:sSubPr>
                            <m:e>
                              <m:r>
                                <a:rPr lang="en-US" sz="2200" i="1">
                                  <a:solidFill>
                                    <a:srgbClr val="00B0F0"/>
                                  </a:solidFill>
                                  <a:latin typeface="Cambria Math" panose="02040503050406030204" pitchFamily="18" charset="0"/>
                                  <a:ea typeface="Cambria Math" panose="02040503050406030204" pitchFamily="18" charset="0"/>
                                </a:rPr>
                                <m:t>𝜔</m:t>
                              </m:r>
                            </m:e>
                            <m:sub>
                              <m:r>
                                <a:rPr lang="en-US" sz="2200" i="1">
                                  <a:solidFill>
                                    <a:srgbClr val="00B0F0"/>
                                  </a:solidFill>
                                  <a:latin typeface="Cambria Math" panose="02040503050406030204" pitchFamily="18" charset="0"/>
                                </a:rPr>
                                <m:t>𝑟</m:t>
                              </m:r>
                            </m:sub>
                          </m:sSub>
                        </m:e>
                        <m:sup>
                          <m:r>
                            <a:rPr lang="en-US" sz="2200" i="1">
                              <a:solidFill>
                                <a:srgbClr val="00B0F0"/>
                              </a:solidFill>
                              <a:latin typeface="Cambria Math" panose="02040503050406030204" pitchFamily="18" charset="0"/>
                            </a:rPr>
                            <m:t>2</m:t>
                          </m:r>
                        </m:sup>
                      </m:sSup>
                      <m:r>
                        <a:rPr lang="en-US" sz="2200" i="1">
                          <a:solidFill>
                            <a:srgbClr val="00B0F0"/>
                          </a:solidFill>
                          <a:latin typeface="Cambria Math" panose="02040503050406030204" pitchFamily="18" charset="0"/>
                        </a:rPr>
                        <m:t>−3</m:t>
                      </m:r>
                      <m:sSup>
                        <m:sSupPr>
                          <m:ctrlPr>
                            <a:rPr lang="en-US" sz="2200" i="1">
                              <a:solidFill>
                                <a:srgbClr val="00B0F0"/>
                              </a:solidFill>
                              <a:latin typeface="Cambria Math" panose="02040503050406030204" pitchFamily="18" charset="0"/>
                            </a:rPr>
                          </m:ctrlPr>
                        </m:sSupPr>
                        <m:e>
                          <m:r>
                            <a:rPr lang="en-US" sz="2200" i="1">
                              <a:solidFill>
                                <a:srgbClr val="00B0F0"/>
                              </a:solidFill>
                              <a:latin typeface="Cambria Math" panose="02040503050406030204" pitchFamily="18" charset="0"/>
                            </a:rPr>
                            <m:t>𝑘</m:t>
                          </m:r>
                        </m:e>
                        <m:sup>
                          <m:r>
                            <a:rPr lang="en-US" sz="2200" i="1">
                              <a:solidFill>
                                <a:srgbClr val="00B0F0"/>
                              </a:solidFill>
                              <a:latin typeface="Cambria Math" panose="02040503050406030204" pitchFamily="18" charset="0"/>
                            </a:rPr>
                            <m:t>2</m:t>
                          </m:r>
                        </m:sup>
                      </m:sSup>
                      <m:sSubSup>
                        <m:sSubSupPr>
                          <m:ctrlPr>
                            <a:rPr lang="en-US" sz="2200" i="1">
                              <a:solidFill>
                                <a:srgbClr val="00B0F0"/>
                              </a:solidFill>
                              <a:latin typeface="Cambria Math" panose="02040503050406030204" pitchFamily="18" charset="0"/>
                            </a:rPr>
                          </m:ctrlPr>
                        </m:sSubSupPr>
                        <m:e>
                          <m:sSubSup>
                            <m:sSubSupPr>
                              <m:ctrlPr>
                                <a:rPr lang="en-US" sz="2200" i="1">
                                  <a:solidFill>
                                    <a:srgbClr val="00B0F0"/>
                                  </a:solidFill>
                                  <a:latin typeface="Cambria Math" panose="02040503050406030204" pitchFamily="18" charset="0"/>
                                </a:rPr>
                              </m:ctrlPr>
                            </m:sSubSupPr>
                            <m:e>
                              <m:r>
                                <a:rPr lang="en-US" sz="2200" i="1">
                                  <a:solidFill>
                                    <a:srgbClr val="00B0F0"/>
                                  </a:solidFill>
                                  <a:latin typeface="Cambria Math" panose="02040503050406030204" pitchFamily="18" charset="0"/>
                                  <a:ea typeface="Cambria Math" panose="02040503050406030204" pitchFamily="18" charset="0"/>
                                </a:rPr>
                                <m:t>𝜔</m:t>
                              </m:r>
                            </m:e>
                            <m:sub>
                              <m:r>
                                <a:rPr lang="en-US" sz="2200" i="1">
                                  <a:solidFill>
                                    <a:srgbClr val="00B0F0"/>
                                  </a:solidFill>
                                  <a:latin typeface="Cambria Math" panose="02040503050406030204" pitchFamily="18" charset="0"/>
                                </a:rPr>
                                <m:t>𝑝𝑒</m:t>
                              </m:r>
                            </m:sub>
                            <m:sup>
                              <m:r>
                                <a:rPr lang="en-US" sz="2200" b="0" i="1" smtClean="0">
                                  <a:solidFill>
                                    <a:srgbClr val="00B0F0"/>
                                  </a:solidFill>
                                  <a:latin typeface="Cambria Math" panose="02040503050406030204" pitchFamily="18" charset="0"/>
                                </a:rPr>
                                <m:t>4</m:t>
                              </m:r>
                            </m:sup>
                          </m:sSubSup>
                          <m:r>
                            <a:rPr lang="en-US" sz="2200" i="1">
                              <a:solidFill>
                                <a:srgbClr val="00B0F0"/>
                              </a:solidFill>
                              <a:latin typeface="Cambria Math" panose="02040503050406030204" pitchFamily="18" charset="0"/>
                              <a:ea typeface="Cambria Math" panose="02040503050406030204" pitchFamily="18" charset="0"/>
                            </a:rPr>
                            <m:t>𝜆</m:t>
                          </m:r>
                        </m:e>
                        <m:sub>
                          <m:r>
                            <a:rPr lang="en-US" sz="2200" i="1">
                              <a:solidFill>
                                <a:srgbClr val="00B0F0"/>
                              </a:solidFill>
                              <a:latin typeface="Cambria Math" panose="02040503050406030204" pitchFamily="18" charset="0"/>
                            </a:rPr>
                            <m:t>𝑑𝑒</m:t>
                          </m:r>
                        </m:sub>
                        <m:sup>
                          <m:r>
                            <a:rPr lang="en-US" sz="2200" i="1">
                              <a:solidFill>
                                <a:srgbClr val="00B0F0"/>
                              </a:solidFill>
                              <a:latin typeface="Cambria Math" panose="02040503050406030204" pitchFamily="18" charset="0"/>
                            </a:rPr>
                            <m:t>2</m:t>
                          </m:r>
                        </m:sup>
                      </m:sSubSup>
                      <m:r>
                        <a:rPr lang="en-US" sz="2200" i="1">
                          <a:solidFill>
                            <a:srgbClr val="00B0F0"/>
                          </a:solidFill>
                          <a:latin typeface="Cambria Math" panose="02040503050406030204" pitchFamily="18" charset="0"/>
                        </a:rPr>
                        <m:t>=0</m:t>
                      </m:r>
                    </m:oMath>
                  </m:oMathPara>
                </a14:m>
                <a:endParaRPr lang="en-US" sz="2200" dirty="0">
                  <a:solidFill>
                    <a:srgbClr val="00B0F0"/>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820473" y="4856981"/>
                <a:ext cx="5808372" cy="472694"/>
              </a:xfrm>
              <a:prstGeom prst="rect">
                <a:avLst/>
              </a:prstGeom>
              <a:blipFill rotWithShape="0">
                <a:blip r:embed="rId9"/>
                <a:stretch>
                  <a:fillRect b="-3896"/>
                </a:stretch>
              </a:blipFill>
            </p:spPr>
            <p:txBody>
              <a:bodyPr/>
              <a:lstStyle/>
              <a:p>
                <a:r>
                  <a:rPr lang="en-US">
                    <a:noFill/>
                  </a:rPr>
                  <a:t> </a:t>
                </a:r>
              </a:p>
            </p:txBody>
          </p:sp>
        </mc:Fallback>
      </mc:AlternateContent>
      <p:sp>
        <p:nvSpPr>
          <p:cNvPr id="10" name="TextBox 9"/>
          <p:cNvSpPr txBox="1"/>
          <p:nvPr/>
        </p:nvSpPr>
        <p:spPr>
          <a:xfrm>
            <a:off x="708338" y="5256476"/>
            <a:ext cx="8049296"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Now, applying quadratic formula to the above equation,</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TextBox 10"/>
              <p:cNvSpPr txBox="1"/>
              <p:nvPr/>
            </p:nvSpPr>
            <p:spPr>
              <a:xfrm>
                <a:off x="2356835" y="5718141"/>
                <a:ext cx="4906850" cy="4726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200" i="1" smtClean="0">
                              <a:solidFill>
                                <a:srgbClr val="660066"/>
                              </a:solidFill>
                              <a:latin typeface="Cambria Math" panose="02040503050406030204" pitchFamily="18" charset="0"/>
                            </a:rPr>
                          </m:ctrlPr>
                        </m:sSupPr>
                        <m:e>
                          <m:d>
                            <m:dPr>
                              <m:ctrlPr>
                                <a:rPr lang="en-US" sz="2200" i="1">
                                  <a:solidFill>
                                    <a:srgbClr val="660066"/>
                                  </a:solidFill>
                                  <a:latin typeface="Cambria Math" panose="02040503050406030204" pitchFamily="18" charset="0"/>
                                </a:rPr>
                              </m:ctrlPr>
                            </m:dPr>
                            <m:e>
                              <m:sSup>
                                <m:sSupPr>
                                  <m:ctrlPr>
                                    <a:rPr lang="en-US" sz="2200" i="1">
                                      <a:solidFill>
                                        <a:srgbClr val="660066"/>
                                      </a:solidFill>
                                      <a:latin typeface="Cambria Math" panose="02040503050406030204" pitchFamily="18" charset="0"/>
                                    </a:rPr>
                                  </m:ctrlPr>
                                </m:sSupPr>
                                <m:e>
                                  <m:sSub>
                                    <m:sSubPr>
                                      <m:ctrlPr>
                                        <a:rPr lang="en-US" sz="2200" i="1">
                                          <a:solidFill>
                                            <a:srgbClr val="660066"/>
                                          </a:solidFill>
                                          <a:latin typeface="Cambria Math" panose="02040503050406030204" pitchFamily="18" charset="0"/>
                                        </a:rPr>
                                      </m:ctrlPr>
                                    </m:sSubPr>
                                    <m:e>
                                      <m:r>
                                        <a:rPr lang="en-US" sz="2200" i="1">
                                          <a:solidFill>
                                            <a:srgbClr val="660066"/>
                                          </a:solidFill>
                                          <a:latin typeface="Cambria Math" panose="02040503050406030204" pitchFamily="18" charset="0"/>
                                          <a:ea typeface="Cambria Math" panose="02040503050406030204" pitchFamily="18" charset="0"/>
                                        </a:rPr>
                                        <m:t>𝜔</m:t>
                                      </m:r>
                                    </m:e>
                                    <m:sub>
                                      <m:r>
                                        <a:rPr lang="en-US" sz="2200" i="1">
                                          <a:solidFill>
                                            <a:srgbClr val="660066"/>
                                          </a:solidFill>
                                          <a:latin typeface="Cambria Math" panose="02040503050406030204" pitchFamily="18" charset="0"/>
                                        </a:rPr>
                                        <m:t>𝑟</m:t>
                                      </m:r>
                                    </m:sub>
                                  </m:sSub>
                                </m:e>
                                <m:sup>
                                  <m:r>
                                    <a:rPr lang="en-US" sz="2200" i="1">
                                      <a:solidFill>
                                        <a:srgbClr val="660066"/>
                                      </a:solidFill>
                                      <a:latin typeface="Cambria Math" panose="02040503050406030204" pitchFamily="18" charset="0"/>
                                    </a:rPr>
                                    <m:t>2</m:t>
                                  </m:r>
                                </m:sup>
                              </m:sSup>
                            </m:e>
                          </m:d>
                        </m:e>
                        <m:sup>
                          <m:r>
                            <a:rPr lang="en-US" sz="2200" b="0" i="1" smtClean="0">
                              <a:solidFill>
                                <a:srgbClr val="660066"/>
                              </a:solidFill>
                              <a:latin typeface="Cambria Math" panose="02040503050406030204" pitchFamily="18" charset="0"/>
                            </a:rPr>
                            <m:t>2</m:t>
                          </m:r>
                        </m:sup>
                      </m:sSup>
                      <m:r>
                        <a:rPr lang="en-US" sz="2200" b="0" i="1" smtClean="0">
                          <a:solidFill>
                            <a:srgbClr val="660066"/>
                          </a:solidFill>
                          <a:latin typeface="Cambria Math" panose="02040503050406030204" pitchFamily="18" charset="0"/>
                        </a:rPr>
                        <m:t>−</m:t>
                      </m:r>
                      <m:sSubSup>
                        <m:sSubSupPr>
                          <m:ctrlPr>
                            <a:rPr lang="en-US" sz="2200" i="1">
                              <a:solidFill>
                                <a:srgbClr val="660066"/>
                              </a:solidFill>
                              <a:latin typeface="Cambria Math" panose="02040503050406030204" pitchFamily="18" charset="0"/>
                            </a:rPr>
                          </m:ctrlPr>
                        </m:sSubSupPr>
                        <m:e>
                          <m:r>
                            <a:rPr lang="en-US" sz="2200" i="1">
                              <a:solidFill>
                                <a:srgbClr val="660066"/>
                              </a:solidFill>
                              <a:latin typeface="Cambria Math" panose="02040503050406030204" pitchFamily="18" charset="0"/>
                              <a:ea typeface="Cambria Math" panose="02040503050406030204" pitchFamily="18" charset="0"/>
                            </a:rPr>
                            <m:t>𝜔</m:t>
                          </m:r>
                        </m:e>
                        <m:sub>
                          <m:r>
                            <a:rPr lang="en-US" sz="2200" i="1">
                              <a:solidFill>
                                <a:srgbClr val="660066"/>
                              </a:solidFill>
                              <a:latin typeface="Cambria Math" panose="02040503050406030204" pitchFamily="18" charset="0"/>
                            </a:rPr>
                            <m:t>𝑝𝑒</m:t>
                          </m:r>
                        </m:sub>
                        <m:sup>
                          <m:r>
                            <a:rPr lang="en-US" sz="2200" i="1">
                              <a:solidFill>
                                <a:srgbClr val="660066"/>
                              </a:solidFill>
                              <a:latin typeface="Cambria Math" panose="02040503050406030204" pitchFamily="18" charset="0"/>
                            </a:rPr>
                            <m:t>2</m:t>
                          </m:r>
                        </m:sup>
                      </m:sSubSup>
                      <m:sSup>
                        <m:sSupPr>
                          <m:ctrlPr>
                            <a:rPr lang="en-US" sz="2200" i="1">
                              <a:solidFill>
                                <a:srgbClr val="660066"/>
                              </a:solidFill>
                              <a:latin typeface="Cambria Math" panose="02040503050406030204" pitchFamily="18" charset="0"/>
                            </a:rPr>
                          </m:ctrlPr>
                        </m:sSupPr>
                        <m:e>
                          <m:sSub>
                            <m:sSubPr>
                              <m:ctrlPr>
                                <a:rPr lang="en-US" sz="2200" i="1">
                                  <a:solidFill>
                                    <a:srgbClr val="660066"/>
                                  </a:solidFill>
                                  <a:latin typeface="Cambria Math" panose="02040503050406030204" pitchFamily="18" charset="0"/>
                                </a:rPr>
                              </m:ctrlPr>
                            </m:sSubPr>
                            <m:e>
                              <m:r>
                                <a:rPr lang="en-US" sz="2200" i="1">
                                  <a:solidFill>
                                    <a:srgbClr val="660066"/>
                                  </a:solidFill>
                                  <a:latin typeface="Cambria Math" panose="02040503050406030204" pitchFamily="18" charset="0"/>
                                  <a:ea typeface="Cambria Math" panose="02040503050406030204" pitchFamily="18" charset="0"/>
                                </a:rPr>
                                <m:t>𝜔</m:t>
                              </m:r>
                            </m:e>
                            <m:sub>
                              <m:r>
                                <a:rPr lang="en-US" sz="2200" i="1">
                                  <a:solidFill>
                                    <a:srgbClr val="660066"/>
                                  </a:solidFill>
                                  <a:latin typeface="Cambria Math" panose="02040503050406030204" pitchFamily="18" charset="0"/>
                                </a:rPr>
                                <m:t>𝑟</m:t>
                              </m:r>
                            </m:sub>
                          </m:sSub>
                        </m:e>
                        <m:sup>
                          <m:r>
                            <a:rPr lang="en-US" sz="2200" i="1">
                              <a:solidFill>
                                <a:srgbClr val="660066"/>
                              </a:solidFill>
                              <a:latin typeface="Cambria Math" panose="02040503050406030204" pitchFamily="18" charset="0"/>
                            </a:rPr>
                            <m:t>2</m:t>
                          </m:r>
                        </m:sup>
                      </m:sSup>
                      <m:r>
                        <a:rPr lang="en-US" sz="2200" b="0" i="1" smtClean="0">
                          <a:solidFill>
                            <a:srgbClr val="660066"/>
                          </a:solidFill>
                          <a:latin typeface="Cambria Math" panose="02040503050406030204" pitchFamily="18" charset="0"/>
                        </a:rPr>
                        <m:t>−</m:t>
                      </m:r>
                      <m:r>
                        <a:rPr lang="en-US" sz="2200" i="1">
                          <a:solidFill>
                            <a:srgbClr val="660066"/>
                          </a:solidFill>
                          <a:latin typeface="Cambria Math" panose="02040503050406030204" pitchFamily="18" charset="0"/>
                        </a:rPr>
                        <m:t>3</m:t>
                      </m:r>
                      <m:sSup>
                        <m:sSupPr>
                          <m:ctrlPr>
                            <a:rPr lang="en-US" sz="2200" i="1">
                              <a:solidFill>
                                <a:srgbClr val="660066"/>
                              </a:solidFill>
                              <a:latin typeface="Cambria Math" panose="02040503050406030204" pitchFamily="18" charset="0"/>
                            </a:rPr>
                          </m:ctrlPr>
                        </m:sSupPr>
                        <m:e>
                          <m:r>
                            <a:rPr lang="en-US" sz="2200" i="1">
                              <a:solidFill>
                                <a:srgbClr val="660066"/>
                              </a:solidFill>
                              <a:latin typeface="Cambria Math" panose="02040503050406030204" pitchFamily="18" charset="0"/>
                            </a:rPr>
                            <m:t>𝑘</m:t>
                          </m:r>
                        </m:e>
                        <m:sup>
                          <m:r>
                            <a:rPr lang="en-US" sz="2200" i="1">
                              <a:solidFill>
                                <a:srgbClr val="660066"/>
                              </a:solidFill>
                              <a:latin typeface="Cambria Math" panose="02040503050406030204" pitchFamily="18" charset="0"/>
                            </a:rPr>
                            <m:t>2</m:t>
                          </m:r>
                        </m:sup>
                      </m:sSup>
                      <m:sSubSup>
                        <m:sSubSupPr>
                          <m:ctrlPr>
                            <a:rPr lang="en-US" sz="2200" i="1">
                              <a:solidFill>
                                <a:srgbClr val="660066"/>
                              </a:solidFill>
                              <a:latin typeface="Cambria Math" panose="02040503050406030204" pitchFamily="18" charset="0"/>
                            </a:rPr>
                          </m:ctrlPr>
                        </m:sSubSupPr>
                        <m:e>
                          <m:sSubSup>
                            <m:sSubSupPr>
                              <m:ctrlPr>
                                <a:rPr lang="en-US" sz="2200" i="1">
                                  <a:solidFill>
                                    <a:srgbClr val="660066"/>
                                  </a:solidFill>
                                  <a:latin typeface="Cambria Math" panose="02040503050406030204" pitchFamily="18" charset="0"/>
                                </a:rPr>
                              </m:ctrlPr>
                            </m:sSubSupPr>
                            <m:e>
                              <m:r>
                                <a:rPr lang="en-US" sz="2200" i="1">
                                  <a:solidFill>
                                    <a:srgbClr val="660066"/>
                                  </a:solidFill>
                                  <a:latin typeface="Cambria Math" panose="02040503050406030204" pitchFamily="18" charset="0"/>
                                  <a:ea typeface="Cambria Math" panose="02040503050406030204" pitchFamily="18" charset="0"/>
                                </a:rPr>
                                <m:t>𝜔</m:t>
                              </m:r>
                            </m:e>
                            <m:sub>
                              <m:r>
                                <a:rPr lang="en-US" sz="2200" i="1">
                                  <a:solidFill>
                                    <a:srgbClr val="660066"/>
                                  </a:solidFill>
                                  <a:latin typeface="Cambria Math" panose="02040503050406030204" pitchFamily="18" charset="0"/>
                                </a:rPr>
                                <m:t>𝑝𝑒</m:t>
                              </m:r>
                            </m:sub>
                            <m:sup>
                              <m:r>
                                <a:rPr lang="en-US" sz="2200" i="1">
                                  <a:solidFill>
                                    <a:srgbClr val="660066"/>
                                  </a:solidFill>
                                  <a:latin typeface="Cambria Math" panose="02040503050406030204" pitchFamily="18" charset="0"/>
                                </a:rPr>
                                <m:t>4</m:t>
                              </m:r>
                            </m:sup>
                          </m:sSubSup>
                          <m:r>
                            <a:rPr lang="en-US" sz="2200" i="1">
                              <a:solidFill>
                                <a:srgbClr val="660066"/>
                              </a:solidFill>
                              <a:latin typeface="Cambria Math" panose="02040503050406030204" pitchFamily="18" charset="0"/>
                              <a:ea typeface="Cambria Math" panose="02040503050406030204" pitchFamily="18" charset="0"/>
                            </a:rPr>
                            <m:t>𝜆</m:t>
                          </m:r>
                        </m:e>
                        <m:sub>
                          <m:r>
                            <a:rPr lang="en-US" sz="2200" i="1">
                              <a:solidFill>
                                <a:srgbClr val="660066"/>
                              </a:solidFill>
                              <a:latin typeface="Cambria Math" panose="02040503050406030204" pitchFamily="18" charset="0"/>
                            </a:rPr>
                            <m:t>𝑑𝑒</m:t>
                          </m:r>
                        </m:sub>
                        <m:sup>
                          <m:r>
                            <a:rPr lang="en-US" sz="2200" i="1">
                              <a:solidFill>
                                <a:srgbClr val="660066"/>
                              </a:solidFill>
                              <a:latin typeface="Cambria Math" panose="02040503050406030204" pitchFamily="18" charset="0"/>
                            </a:rPr>
                            <m:t>2</m:t>
                          </m:r>
                        </m:sup>
                      </m:sSubSup>
                      <m:r>
                        <a:rPr lang="en-US" sz="2200" b="0" i="1" smtClean="0">
                          <a:solidFill>
                            <a:srgbClr val="660066"/>
                          </a:solidFill>
                          <a:latin typeface="Cambria Math" panose="02040503050406030204" pitchFamily="18" charset="0"/>
                        </a:rPr>
                        <m:t>=0</m:t>
                      </m:r>
                    </m:oMath>
                  </m:oMathPara>
                </a14:m>
                <a:endParaRPr lang="en-US" sz="2200" dirty="0">
                  <a:solidFill>
                    <a:srgbClr val="660066"/>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356835" y="5718141"/>
                <a:ext cx="4906850" cy="472694"/>
              </a:xfrm>
              <a:prstGeom prst="rect">
                <a:avLst/>
              </a:prstGeom>
              <a:blipFill rotWithShape="0">
                <a:blip r:embed="rId10"/>
                <a:stretch>
                  <a:fillRect b="-38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751528" y="6190835"/>
                <a:ext cx="6877317" cy="4726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solidFill>
                            <a:srgbClr val="FF0000"/>
                          </a:solidFill>
                          <a:latin typeface="Cambria Math" panose="02040503050406030204" pitchFamily="18" charset="0"/>
                        </a:rPr>
                        <m:t>𝑎</m:t>
                      </m:r>
                      <m:r>
                        <a:rPr lang="en-US" sz="2200" b="0" i="1" smtClean="0">
                          <a:solidFill>
                            <a:srgbClr val="FF0000"/>
                          </a:solidFill>
                          <a:latin typeface="Cambria Math" panose="02040503050406030204" pitchFamily="18" charset="0"/>
                        </a:rPr>
                        <m:t>=1,   </m:t>
                      </m:r>
                      <m:r>
                        <a:rPr lang="en-US" sz="2200" b="0" i="1" smtClean="0">
                          <a:solidFill>
                            <a:srgbClr val="FF0000"/>
                          </a:solidFill>
                          <a:latin typeface="Cambria Math" panose="02040503050406030204" pitchFamily="18" charset="0"/>
                        </a:rPr>
                        <m:t>𝑏</m:t>
                      </m:r>
                      <m:r>
                        <a:rPr lang="en-US" sz="2200" b="0" i="1" smtClean="0">
                          <a:solidFill>
                            <a:srgbClr val="FF0000"/>
                          </a:solidFill>
                          <a:latin typeface="Cambria Math" panose="02040503050406030204" pitchFamily="18" charset="0"/>
                        </a:rPr>
                        <m:t>=−</m:t>
                      </m:r>
                      <m:sSubSup>
                        <m:sSubSupPr>
                          <m:ctrlPr>
                            <a:rPr lang="en-US" sz="2200" i="1">
                              <a:solidFill>
                                <a:srgbClr val="FF0000"/>
                              </a:solidFill>
                              <a:latin typeface="Cambria Math" panose="02040503050406030204" pitchFamily="18" charset="0"/>
                            </a:rPr>
                          </m:ctrlPr>
                        </m:sSubSupPr>
                        <m:e>
                          <m:r>
                            <a:rPr lang="en-US" sz="2200" i="1">
                              <a:solidFill>
                                <a:srgbClr val="FF0000"/>
                              </a:solidFill>
                              <a:latin typeface="Cambria Math" panose="02040503050406030204" pitchFamily="18" charset="0"/>
                              <a:ea typeface="Cambria Math" panose="02040503050406030204" pitchFamily="18" charset="0"/>
                            </a:rPr>
                            <m:t>𝜔</m:t>
                          </m:r>
                        </m:e>
                        <m:sub>
                          <m:r>
                            <a:rPr lang="en-US" sz="2200" i="1">
                              <a:solidFill>
                                <a:srgbClr val="FF0000"/>
                              </a:solidFill>
                              <a:latin typeface="Cambria Math" panose="02040503050406030204" pitchFamily="18" charset="0"/>
                            </a:rPr>
                            <m:t>𝑝𝑒</m:t>
                          </m:r>
                        </m:sub>
                        <m:sup>
                          <m:r>
                            <a:rPr lang="en-US" sz="2200" i="1">
                              <a:solidFill>
                                <a:srgbClr val="FF0000"/>
                              </a:solidFill>
                              <a:latin typeface="Cambria Math" panose="02040503050406030204" pitchFamily="18" charset="0"/>
                            </a:rPr>
                            <m:t>2</m:t>
                          </m:r>
                        </m:sup>
                      </m:sSubSup>
                      <m:r>
                        <a:rPr lang="en-US" sz="2200" b="0" i="0" smtClean="0">
                          <a:solidFill>
                            <a:srgbClr val="FF0000"/>
                          </a:solidFill>
                          <a:latin typeface="Cambria Math" panose="02040503050406030204" pitchFamily="18" charset="0"/>
                        </a:rPr>
                        <m:t>,   </m:t>
                      </m:r>
                      <m:r>
                        <m:rPr>
                          <m:sty m:val="p"/>
                        </m:rPr>
                        <a:rPr lang="en-US" sz="2200" b="0" i="0" smtClean="0">
                          <a:solidFill>
                            <a:srgbClr val="FF0000"/>
                          </a:solidFill>
                          <a:latin typeface="Cambria Math" panose="02040503050406030204" pitchFamily="18" charset="0"/>
                        </a:rPr>
                        <m:t>c</m:t>
                      </m:r>
                      <m:r>
                        <a:rPr lang="en-US" sz="2200" b="0" i="0" smtClean="0">
                          <a:solidFill>
                            <a:srgbClr val="FF0000"/>
                          </a:solidFill>
                          <a:latin typeface="Cambria Math" panose="02040503050406030204" pitchFamily="18" charset="0"/>
                        </a:rPr>
                        <m:t>=</m:t>
                      </m:r>
                      <m:r>
                        <a:rPr lang="en-US" sz="2200" i="1">
                          <a:solidFill>
                            <a:srgbClr val="FF0000"/>
                          </a:solidFill>
                          <a:latin typeface="Cambria Math" panose="02040503050406030204" pitchFamily="18" charset="0"/>
                        </a:rPr>
                        <m:t>−3</m:t>
                      </m:r>
                      <m:sSup>
                        <m:sSupPr>
                          <m:ctrlPr>
                            <a:rPr lang="en-US" sz="2200" i="1">
                              <a:solidFill>
                                <a:srgbClr val="FF0000"/>
                              </a:solidFill>
                              <a:latin typeface="Cambria Math" panose="02040503050406030204" pitchFamily="18" charset="0"/>
                            </a:rPr>
                          </m:ctrlPr>
                        </m:sSupPr>
                        <m:e>
                          <m:r>
                            <a:rPr lang="en-US" sz="2200" i="1">
                              <a:solidFill>
                                <a:srgbClr val="FF0000"/>
                              </a:solidFill>
                              <a:latin typeface="Cambria Math" panose="02040503050406030204" pitchFamily="18" charset="0"/>
                            </a:rPr>
                            <m:t>𝑘</m:t>
                          </m:r>
                        </m:e>
                        <m:sup>
                          <m:r>
                            <a:rPr lang="en-US" sz="2200" i="1">
                              <a:solidFill>
                                <a:srgbClr val="FF0000"/>
                              </a:solidFill>
                              <a:latin typeface="Cambria Math" panose="02040503050406030204" pitchFamily="18" charset="0"/>
                            </a:rPr>
                            <m:t>2</m:t>
                          </m:r>
                        </m:sup>
                      </m:sSup>
                      <m:sSubSup>
                        <m:sSubSupPr>
                          <m:ctrlPr>
                            <a:rPr lang="en-US" sz="2200" i="1">
                              <a:solidFill>
                                <a:srgbClr val="FF0000"/>
                              </a:solidFill>
                              <a:latin typeface="Cambria Math" panose="02040503050406030204" pitchFamily="18" charset="0"/>
                            </a:rPr>
                          </m:ctrlPr>
                        </m:sSubSupPr>
                        <m:e>
                          <m:sSubSup>
                            <m:sSubSupPr>
                              <m:ctrlPr>
                                <a:rPr lang="en-US" sz="2200" i="1">
                                  <a:solidFill>
                                    <a:srgbClr val="FF0000"/>
                                  </a:solidFill>
                                  <a:latin typeface="Cambria Math" panose="02040503050406030204" pitchFamily="18" charset="0"/>
                                </a:rPr>
                              </m:ctrlPr>
                            </m:sSubSupPr>
                            <m:e>
                              <m:r>
                                <a:rPr lang="en-US" sz="2200" i="1">
                                  <a:solidFill>
                                    <a:srgbClr val="FF0000"/>
                                  </a:solidFill>
                                  <a:latin typeface="Cambria Math" panose="02040503050406030204" pitchFamily="18" charset="0"/>
                                  <a:ea typeface="Cambria Math" panose="02040503050406030204" pitchFamily="18" charset="0"/>
                                </a:rPr>
                                <m:t>𝜔</m:t>
                              </m:r>
                            </m:e>
                            <m:sub>
                              <m:r>
                                <a:rPr lang="en-US" sz="2200" i="1">
                                  <a:solidFill>
                                    <a:srgbClr val="FF0000"/>
                                  </a:solidFill>
                                  <a:latin typeface="Cambria Math" panose="02040503050406030204" pitchFamily="18" charset="0"/>
                                </a:rPr>
                                <m:t>𝑝𝑒</m:t>
                              </m:r>
                            </m:sub>
                            <m:sup>
                              <m:r>
                                <a:rPr lang="en-US" sz="2200" i="1">
                                  <a:solidFill>
                                    <a:srgbClr val="FF0000"/>
                                  </a:solidFill>
                                  <a:latin typeface="Cambria Math" panose="02040503050406030204" pitchFamily="18" charset="0"/>
                                </a:rPr>
                                <m:t>4</m:t>
                              </m:r>
                            </m:sup>
                          </m:sSubSup>
                          <m:r>
                            <a:rPr lang="en-US" sz="2200" i="1">
                              <a:solidFill>
                                <a:srgbClr val="FF0000"/>
                              </a:solidFill>
                              <a:latin typeface="Cambria Math" panose="02040503050406030204" pitchFamily="18" charset="0"/>
                              <a:ea typeface="Cambria Math" panose="02040503050406030204" pitchFamily="18" charset="0"/>
                            </a:rPr>
                            <m:t>𝜆</m:t>
                          </m:r>
                        </m:e>
                        <m:sub>
                          <m:r>
                            <a:rPr lang="en-US" sz="2200" i="1">
                              <a:solidFill>
                                <a:srgbClr val="FF0000"/>
                              </a:solidFill>
                              <a:latin typeface="Cambria Math" panose="02040503050406030204" pitchFamily="18" charset="0"/>
                            </a:rPr>
                            <m:t>𝑑𝑒</m:t>
                          </m:r>
                        </m:sub>
                        <m:sup>
                          <m:r>
                            <a:rPr lang="en-US" sz="2200" i="1">
                              <a:solidFill>
                                <a:srgbClr val="FF0000"/>
                              </a:solidFill>
                              <a:latin typeface="Cambria Math" panose="02040503050406030204" pitchFamily="18" charset="0"/>
                            </a:rPr>
                            <m:t>2</m:t>
                          </m:r>
                        </m:sup>
                      </m:sSubSup>
                    </m:oMath>
                  </m:oMathPara>
                </a14:m>
                <a:endParaRPr lang="en-US" sz="2200" dirty="0">
                  <a:solidFill>
                    <a:srgbClr val="FF0000"/>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751528" y="6190835"/>
                <a:ext cx="6877317" cy="472694"/>
              </a:xfrm>
              <a:prstGeom prst="rect">
                <a:avLst/>
              </a:prstGeom>
              <a:blipFill rotWithShape="0">
                <a:blip r:embed="rId11"/>
                <a:stretch>
                  <a:fillRect b="-3896"/>
                </a:stretch>
              </a:blipFill>
            </p:spPr>
            <p:txBody>
              <a:bodyPr/>
              <a:lstStyle/>
              <a:p>
                <a:r>
                  <a:rPr lang="en-US">
                    <a:noFill/>
                  </a:rPr>
                  <a:t> </a:t>
                </a:r>
              </a:p>
            </p:txBody>
          </p:sp>
        </mc:Fallback>
      </mc:AlternateContent>
    </p:spTree>
    <p:extLst>
      <p:ext uri="{BB962C8B-B14F-4D97-AF65-F5344CB8AC3E}">
        <p14:creationId xmlns:p14="http://schemas.microsoft.com/office/powerpoint/2010/main" val="202004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barn(inVertical)">
                                      <p:cBhvr>
                                        <p:cTn id="25" dur="5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 calcmode="lin" valueType="num">
                                      <p:cBhvr additive="base">
                                        <p:cTn id="3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Effect transition="in" filter="randombar(horizontal)">
                                      <p:cBhvr>
                                        <p:cTn id="44" dur="500"/>
                                        <p:tgtEl>
                                          <p:spTgt spid="9">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Effect transition="in" filter="fade">
                                      <p:cBhvr>
                                        <p:cTn id="49" dur="500"/>
                                        <p:tgtEl>
                                          <p:spTgt spid="10">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11">
                                            <p:txEl>
                                              <p:pRg st="0" end="0"/>
                                            </p:txEl>
                                          </p:spTgt>
                                        </p:tgtEl>
                                        <p:attrNameLst>
                                          <p:attrName>style.visibility</p:attrName>
                                        </p:attrNameLst>
                                      </p:cBhvr>
                                      <p:to>
                                        <p:strVal val="visible"/>
                                      </p:to>
                                    </p:set>
                                    <p:anim calcmode="lin" valueType="num">
                                      <p:cBhvr>
                                        <p:cTn id="54"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55"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56" dur="500"/>
                                        <p:tgtEl>
                                          <p:spTgt spid="11">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2">
                                            <p:txEl>
                                              <p:pRg st="0" end="0"/>
                                            </p:txEl>
                                          </p:spTgt>
                                        </p:tgtEl>
                                        <p:attrNameLst>
                                          <p:attrName>style.visibility</p:attrName>
                                        </p:attrNameLst>
                                      </p:cBhvr>
                                      <p:to>
                                        <p:strVal val="visible"/>
                                      </p:to>
                                    </p:set>
                                    <p:anim calcmode="lin" valueType="num">
                                      <p:cBhvr additive="base">
                                        <p:cTn id="6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627290" y="154546"/>
                <a:ext cx="6465195" cy="700898"/>
              </a:xfrm>
              <a:prstGeom prst="rect">
                <a:avLst/>
              </a:prstGeom>
              <a:noFill/>
            </p:spPr>
            <p:txBody>
              <a:bodyPr wrap="square" rtlCol="0">
                <a:spAutoFit/>
              </a:bodyPr>
              <a:lstStyle/>
              <a:p>
                <a:r>
                  <a:rPr lang="en-US" sz="2400" dirty="0" smtClean="0">
                    <a:solidFill>
                      <a:srgbClr val="FF3399"/>
                    </a:solidFill>
                  </a:rPr>
                  <a:t>Formula: </a:t>
                </a:r>
                <a14:m>
                  <m:oMath xmlns:m="http://schemas.openxmlformats.org/officeDocument/2006/math">
                    <m:sSubSup>
                      <m:sSubSupPr>
                        <m:ctrlPr>
                          <a:rPr lang="en-US" sz="2400" i="1" smtClean="0">
                            <a:solidFill>
                              <a:srgbClr val="FF3399"/>
                            </a:solidFill>
                            <a:latin typeface="Cambria Math" panose="02040503050406030204" pitchFamily="18" charset="0"/>
                          </a:rPr>
                        </m:ctrlPr>
                      </m:sSubSupPr>
                      <m:e>
                        <m:r>
                          <a:rPr lang="en-US" sz="2400" i="1" smtClean="0">
                            <a:solidFill>
                              <a:srgbClr val="FF3399"/>
                            </a:solidFill>
                            <a:latin typeface="Cambria Math" panose="02040503050406030204" pitchFamily="18" charset="0"/>
                            <a:ea typeface="Cambria Math" panose="02040503050406030204" pitchFamily="18" charset="0"/>
                          </a:rPr>
                          <m:t>𝜔</m:t>
                        </m:r>
                      </m:e>
                      <m:sub>
                        <m:r>
                          <a:rPr lang="en-US" sz="2400" b="0" i="1" smtClean="0">
                            <a:solidFill>
                              <a:srgbClr val="FF3399"/>
                            </a:solidFill>
                            <a:latin typeface="Cambria Math" panose="02040503050406030204" pitchFamily="18" charset="0"/>
                          </a:rPr>
                          <m:t>𝑟</m:t>
                        </m:r>
                      </m:sub>
                      <m:sup>
                        <m:r>
                          <a:rPr lang="en-US" sz="2400" b="0" i="1" smtClean="0">
                            <a:solidFill>
                              <a:srgbClr val="FF3399"/>
                            </a:solidFill>
                            <a:latin typeface="Cambria Math" panose="02040503050406030204" pitchFamily="18" charset="0"/>
                          </a:rPr>
                          <m:t>2</m:t>
                        </m:r>
                      </m:sup>
                    </m:sSubSup>
                    <m:r>
                      <a:rPr lang="en-US" sz="2400" b="0" i="1" smtClean="0">
                        <a:solidFill>
                          <a:srgbClr val="FF3399"/>
                        </a:solidFill>
                        <a:latin typeface="Cambria Math" panose="02040503050406030204" pitchFamily="18" charset="0"/>
                      </a:rPr>
                      <m:t>=</m:t>
                    </m:r>
                    <m:f>
                      <m:fPr>
                        <m:ctrlPr>
                          <a:rPr lang="en-US" sz="2400" b="0" i="1" smtClean="0">
                            <a:solidFill>
                              <a:srgbClr val="FF3399"/>
                            </a:solidFill>
                            <a:latin typeface="Cambria Math" panose="02040503050406030204" pitchFamily="18" charset="0"/>
                          </a:rPr>
                        </m:ctrlPr>
                      </m:fPr>
                      <m:num>
                        <m:r>
                          <a:rPr lang="en-US" sz="2400" b="0" i="1" smtClean="0">
                            <a:solidFill>
                              <a:srgbClr val="FF3399"/>
                            </a:solidFill>
                            <a:latin typeface="Cambria Math" panose="02040503050406030204" pitchFamily="18" charset="0"/>
                          </a:rPr>
                          <m:t>−</m:t>
                        </m:r>
                        <m:r>
                          <a:rPr lang="en-US" sz="2400" b="0" i="1" smtClean="0">
                            <a:solidFill>
                              <a:srgbClr val="FF3399"/>
                            </a:solidFill>
                            <a:latin typeface="Cambria Math" panose="02040503050406030204" pitchFamily="18" charset="0"/>
                          </a:rPr>
                          <m:t>𝑏</m:t>
                        </m:r>
                        <m:r>
                          <a:rPr lang="en-US" sz="2400" b="0" i="1" smtClean="0">
                            <a:solidFill>
                              <a:srgbClr val="FF3399"/>
                            </a:solidFill>
                            <a:latin typeface="Cambria Math" panose="02040503050406030204" pitchFamily="18" charset="0"/>
                            <a:ea typeface="Cambria Math" panose="02040503050406030204" pitchFamily="18" charset="0"/>
                          </a:rPr>
                          <m:t>±</m:t>
                        </m:r>
                        <m:rad>
                          <m:radPr>
                            <m:degHide m:val="on"/>
                            <m:ctrlPr>
                              <a:rPr lang="en-US" sz="2400" b="0" i="1" smtClean="0">
                                <a:solidFill>
                                  <a:srgbClr val="FF3399"/>
                                </a:solidFill>
                                <a:latin typeface="Cambria Math" panose="02040503050406030204" pitchFamily="18" charset="0"/>
                                <a:ea typeface="Cambria Math" panose="02040503050406030204" pitchFamily="18" charset="0"/>
                              </a:rPr>
                            </m:ctrlPr>
                          </m:radPr>
                          <m:deg/>
                          <m:e>
                            <m:sSup>
                              <m:sSupPr>
                                <m:ctrlPr>
                                  <a:rPr lang="en-US" sz="2400" b="0" i="1" smtClean="0">
                                    <a:solidFill>
                                      <a:srgbClr val="FF3399"/>
                                    </a:solidFill>
                                    <a:latin typeface="Cambria Math" panose="02040503050406030204" pitchFamily="18" charset="0"/>
                                    <a:ea typeface="Cambria Math" panose="02040503050406030204" pitchFamily="18" charset="0"/>
                                  </a:rPr>
                                </m:ctrlPr>
                              </m:sSupPr>
                              <m:e>
                                <m:r>
                                  <a:rPr lang="en-US" sz="2400" b="0" i="1" smtClean="0">
                                    <a:solidFill>
                                      <a:srgbClr val="FF3399"/>
                                    </a:solidFill>
                                    <a:latin typeface="Cambria Math" panose="02040503050406030204" pitchFamily="18" charset="0"/>
                                    <a:ea typeface="Cambria Math" panose="02040503050406030204" pitchFamily="18" charset="0"/>
                                  </a:rPr>
                                  <m:t>𝑏</m:t>
                                </m:r>
                              </m:e>
                              <m:sup>
                                <m:r>
                                  <a:rPr lang="en-US" sz="2400" b="0" i="1" smtClean="0">
                                    <a:solidFill>
                                      <a:srgbClr val="FF3399"/>
                                    </a:solidFill>
                                    <a:latin typeface="Cambria Math" panose="02040503050406030204" pitchFamily="18" charset="0"/>
                                    <a:ea typeface="Cambria Math" panose="02040503050406030204" pitchFamily="18" charset="0"/>
                                  </a:rPr>
                                  <m:t>2</m:t>
                                </m:r>
                              </m:sup>
                            </m:sSup>
                            <m:r>
                              <a:rPr lang="en-US" sz="2400" b="0" i="1" smtClean="0">
                                <a:solidFill>
                                  <a:srgbClr val="FF3399"/>
                                </a:solidFill>
                                <a:latin typeface="Cambria Math" panose="02040503050406030204" pitchFamily="18" charset="0"/>
                                <a:ea typeface="Cambria Math" panose="02040503050406030204" pitchFamily="18" charset="0"/>
                              </a:rPr>
                              <m:t>−4</m:t>
                            </m:r>
                            <m:r>
                              <a:rPr lang="en-US" sz="2400" b="0" i="1" smtClean="0">
                                <a:solidFill>
                                  <a:srgbClr val="FF3399"/>
                                </a:solidFill>
                                <a:latin typeface="Cambria Math" panose="02040503050406030204" pitchFamily="18" charset="0"/>
                                <a:ea typeface="Cambria Math" panose="02040503050406030204" pitchFamily="18" charset="0"/>
                              </a:rPr>
                              <m:t>𝑎𝑐</m:t>
                            </m:r>
                          </m:e>
                        </m:rad>
                      </m:num>
                      <m:den>
                        <m:r>
                          <a:rPr lang="en-US" sz="2400" b="0" i="1" smtClean="0">
                            <a:solidFill>
                              <a:srgbClr val="FF3399"/>
                            </a:solidFill>
                            <a:latin typeface="Cambria Math" panose="02040503050406030204" pitchFamily="18" charset="0"/>
                          </a:rPr>
                          <m:t>2</m:t>
                        </m:r>
                        <m:r>
                          <a:rPr lang="en-US" sz="2400" b="0" i="1" smtClean="0">
                            <a:solidFill>
                              <a:srgbClr val="FF3399"/>
                            </a:solidFill>
                            <a:latin typeface="Cambria Math" panose="02040503050406030204" pitchFamily="18" charset="0"/>
                          </a:rPr>
                          <m:t>𝑎</m:t>
                        </m:r>
                      </m:den>
                    </m:f>
                  </m:oMath>
                </a14:m>
                <a:endParaRPr lang="en-US" sz="2400" dirty="0">
                  <a:solidFill>
                    <a:srgbClr val="FF3399"/>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627290" y="154546"/>
                <a:ext cx="6465195" cy="700898"/>
              </a:xfrm>
              <a:prstGeom prst="rect">
                <a:avLst/>
              </a:prstGeom>
              <a:blipFill rotWithShape="0">
                <a:blip r:embed="rId2"/>
                <a:stretch>
                  <a:fillRect l="-1508" b="-7826"/>
                </a:stretch>
              </a:blipFill>
            </p:spPr>
            <p:txBody>
              <a:bodyPr/>
              <a:lstStyle/>
              <a:p>
                <a:r>
                  <a:rPr lang="en-US">
                    <a:noFill/>
                  </a:rPr>
                  <a:t> </a:t>
                </a:r>
              </a:p>
            </p:txBody>
          </p:sp>
        </mc:Fallback>
      </mc:AlternateContent>
      <p:sp>
        <p:nvSpPr>
          <p:cNvPr id="3" name="TextBox 2"/>
          <p:cNvSpPr txBox="1"/>
          <p:nvPr/>
        </p:nvSpPr>
        <p:spPr>
          <a:xfrm>
            <a:off x="798490" y="945596"/>
            <a:ext cx="5344732"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Putting the values in this formula we get,</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3"/>
              <p:cNvSpPr txBox="1"/>
              <p:nvPr/>
            </p:nvSpPr>
            <p:spPr>
              <a:xfrm>
                <a:off x="2794715" y="1532586"/>
                <a:ext cx="5550795" cy="10956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200" i="1" smtClean="0">
                              <a:solidFill>
                                <a:srgbClr val="00B0F0"/>
                              </a:solidFill>
                              <a:latin typeface="Cambria Math" panose="02040503050406030204" pitchFamily="18" charset="0"/>
                            </a:rPr>
                          </m:ctrlPr>
                        </m:sSubSupPr>
                        <m:e>
                          <m:r>
                            <a:rPr lang="en-US" sz="2200" i="1" smtClean="0">
                              <a:solidFill>
                                <a:srgbClr val="00B0F0"/>
                              </a:solidFill>
                              <a:latin typeface="Cambria Math" panose="02040503050406030204" pitchFamily="18" charset="0"/>
                              <a:ea typeface="Cambria Math" panose="02040503050406030204" pitchFamily="18" charset="0"/>
                            </a:rPr>
                            <m:t>𝜔</m:t>
                          </m:r>
                        </m:e>
                        <m:sub>
                          <m:r>
                            <a:rPr lang="en-US" sz="2200" b="0" i="1" smtClean="0">
                              <a:solidFill>
                                <a:srgbClr val="00B0F0"/>
                              </a:solidFill>
                              <a:latin typeface="Cambria Math" panose="02040503050406030204" pitchFamily="18" charset="0"/>
                            </a:rPr>
                            <m:t>𝑟</m:t>
                          </m:r>
                        </m:sub>
                        <m:sup>
                          <m:r>
                            <a:rPr lang="en-US" sz="2200" b="0" i="1" smtClean="0">
                              <a:solidFill>
                                <a:srgbClr val="00B0F0"/>
                              </a:solidFill>
                              <a:latin typeface="Cambria Math" panose="02040503050406030204" pitchFamily="18" charset="0"/>
                            </a:rPr>
                            <m:t>2</m:t>
                          </m:r>
                        </m:sup>
                      </m:sSubSup>
                      <m:r>
                        <a:rPr lang="en-US" sz="2200" b="0" i="0" smtClean="0">
                          <a:solidFill>
                            <a:srgbClr val="00B0F0"/>
                          </a:solidFill>
                          <a:latin typeface="Cambria Math" panose="02040503050406030204" pitchFamily="18" charset="0"/>
                        </a:rPr>
                        <m:t>= </m:t>
                      </m:r>
                      <m:f>
                        <m:fPr>
                          <m:ctrlPr>
                            <a:rPr lang="en-US" sz="2200" b="0" i="1" smtClean="0">
                              <a:solidFill>
                                <a:srgbClr val="00B0F0"/>
                              </a:solidFill>
                              <a:latin typeface="Cambria Math" panose="02040503050406030204" pitchFamily="18" charset="0"/>
                            </a:rPr>
                          </m:ctrlPr>
                        </m:fPr>
                        <m:num>
                          <m:sSubSup>
                            <m:sSubSupPr>
                              <m:ctrlPr>
                                <a:rPr lang="en-US" sz="2200" i="1" smtClean="0">
                                  <a:solidFill>
                                    <a:srgbClr val="00B0F0"/>
                                  </a:solidFill>
                                  <a:latin typeface="Cambria Math" panose="02040503050406030204" pitchFamily="18" charset="0"/>
                                </a:rPr>
                              </m:ctrlPr>
                            </m:sSubSupPr>
                            <m:e>
                              <m:r>
                                <a:rPr lang="en-US" sz="2200" i="1" smtClean="0">
                                  <a:solidFill>
                                    <a:srgbClr val="00B0F0"/>
                                  </a:solidFill>
                                  <a:latin typeface="Cambria Math" panose="02040503050406030204" pitchFamily="18" charset="0"/>
                                  <a:ea typeface="Cambria Math" panose="02040503050406030204" pitchFamily="18" charset="0"/>
                                </a:rPr>
                                <m:t>𝜔</m:t>
                              </m:r>
                            </m:e>
                            <m:sub>
                              <m:r>
                                <a:rPr lang="en-US" sz="2200" b="0" i="1" smtClean="0">
                                  <a:solidFill>
                                    <a:srgbClr val="00B0F0"/>
                                  </a:solidFill>
                                  <a:latin typeface="Cambria Math" panose="02040503050406030204" pitchFamily="18" charset="0"/>
                                  <a:ea typeface="Cambria Math" panose="02040503050406030204" pitchFamily="18" charset="0"/>
                                </a:rPr>
                                <m:t>𝑝𝑒</m:t>
                              </m:r>
                            </m:sub>
                            <m:sup>
                              <m:r>
                                <a:rPr lang="en-US" sz="2200" b="0" i="1" smtClean="0">
                                  <a:solidFill>
                                    <a:srgbClr val="00B0F0"/>
                                  </a:solidFill>
                                  <a:latin typeface="Cambria Math" panose="02040503050406030204" pitchFamily="18" charset="0"/>
                                </a:rPr>
                                <m:t>2</m:t>
                              </m:r>
                            </m:sup>
                          </m:sSubSup>
                          <m:r>
                            <a:rPr lang="en-US" sz="2200" b="0" i="1" smtClean="0">
                              <a:solidFill>
                                <a:srgbClr val="00B0F0"/>
                              </a:solidFill>
                              <a:latin typeface="Cambria Math" panose="02040503050406030204" pitchFamily="18" charset="0"/>
                              <a:ea typeface="Cambria Math" panose="02040503050406030204" pitchFamily="18" charset="0"/>
                            </a:rPr>
                            <m:t>±</m:t>
                          </m:r>
                          <m:rad>
                            <m:radPr>
                              <m:degHide m:val="on"/>
                              <m:ctrlPr>
                                <a:rPr lang="en-US" sz="2200" b="0" i="1" smtClean="0">
                                  <a:solidFill>
                                    <a:srgbClr val="00B0F0"/>
                                  </a:solidFill>
                                  <a:latin typeface="Cambria Math" panose="02040503050406030204" pitchFamily="18" charset="0"/>
                                </a:rPr>
                              </m:ctrlPr>
                            </m:radPr>
                            <m:deg/>
                            <m:e>
                              <m:sSubSup>
                                <m:sSubSupPr>
                                  <m:ctrlPr>
                                    <a:rPr lang="en-US" sz="2200" i="1" smtClean="0">
                                      <a:solidFill>
                                        <a:srgbClr val="00B0F0"/>
                                      </a:solidFill>
                                      <a:latin typeface="Cambria Math" panose="02040503050406030204" pitchFamily="18" charset="0"/>
                                    </a:rPr>
                                  </m:ctrlPr>
                                </m:sSubSupPr>
                                <m:e>
                                  <m:r>
                                    <a:rPr lang="en-US" sz="2200" i="1" smtClean="0">
                                      <a:solidFill>
                                        <a:srgbClr val="00B0F0"/>
                                      </a:solidFill>
                                      <a:latin typeface="Cambria Math" panose="02040503050406030204" pitchFamily="18" charset="0"/>
                                      <a:ea typeface="Cambria Math" panose="02040503050406030204" pitchFamily="18" charset="0"/>
                                    </a:rPr>
                                    <m:t>𝜔</m:t>
                                  </m:r>
                                </m:e>
                                <m:sub>
                                  <m:r>
                                    <a:rPr lang="en-US" sz="2200" b="0" i="1" smtClean="0">
                                      <a:solidFill>
                                        <a:srgbClr val="00B0F0"/>
                                      </a:solidFill>
                                      <a:latin typeface="Cambria Math" panose="02040503050406030204" pitchFamily="18" charset="0"/>
                                      <a:ea typeface="Cambria Math" panose="02040503050406030204" pitchFamily="18" charset="0"/>
                                    </a:rPr>
                                    <m:t>𝑝𝑒</m:t>
                                  </m:r>
                                </m:sub>
                                <m:sup>
                                  <m:r>
                                    <a:rPr lang="en-US" sz="2200" b="0" i="1" smtClean="0">
                                      <a:solidFill>
                                        <a:srgbClr val="00B0F0"/>
                                      </a:solidFill>
                                      <a:latin typeface="Cambria Math" panose="02040503050406030204" pitchFamily="18" charset="0"/>
                                      <a:ea typeface="Cambria Math" panose="02040503050406030204" pitchFamily="18" charset="0"/>
                                    </a:rPr>
                                    <m:t>4</m:t>
                                  </m:r>
                                </m:sup>
                              </m:sSubSup>
                              <m:r>
                                <a:rPr lang="en-US" sz="2200" b="0" i="1" smtClean="0">
                                  <a:solidFill>
                                    <a:srgbClr val="00B0F0"/>
                                  </a:solidFill>
                                  <a:latin typeface="Cambria Math" panose="02040503050406030204" pitchFamily="18" charset="0"/>
                                </a:rPr>
                                <m:t>+12</m:t>
                              </m:r>
                              <m:sSup>
                                <m:sSupPr>
                                  <m:ctrlPr>
                                    <a:rPr lang="en-US" sz="2200" b="0" i="1" smtClean="0">
                                      <a:solidFill>
                                        <a:srgbClr val="00B0F0"/>
                                      </a:solidFill>
                                      <a:latin typeface="Cambria Math" panose="02040503050406030204" pitchFamily="18" charset="0"/>
                                    </a:rPr>
                                  </m:ctrlPr>
                                </m:sSupPr>
                                <m:e>
                                  <m:r>
                                    <a:rPr lang="en-US" sz="2200" b="0" i="1" smtClean="0">
                                      <a:solidFill>
                                        <a:srgbClr val="00B0F0"/>
                                      </a:solidFill>
                                      <a:latin typeface="Cambria Math" panose="02040503050406030204" pitchFamily="18" charset="0"/>
                                    </a:rPr>
                                    <m:t>𝑘</m:t>
                                  </m:r>
                                </m:e>
                                <m:sup>
                                  <m:r>
                                    <a:rPr lang="en-US" sz="2200" b="0" i="1" smtClean="0">
                                      <a:solidFill>
                                        <a:srgbClr val="00B0F0"/>
                                      </a:solidFill>
                                      <a:latin typeface="Cambria Math" panose="02040503050406030204" pitchFamily="18" charset="0"/>
                                    </a:rPr>
                                    <m:t>2</m:t>
                                  </m:r>
                                </m:sup>
                              </m:sSup>
                              <m:sSubSup>
                                <m:sSubSupPr>
                                  <m:ctrlPr>
                                    <a:rPr lang="en-US" sz="2200" i="1" smtClean="0">
                                      <a:solidFill>
                                        <a:srgbClr val="00B0F0"/>
                                      </a:solidFill>
                                      <a:latin typeface="Cambria Math" panose="02040503050406030204" pitchFamily="18" charset="0"/>
                                    </a:rPr>
                                  </m:ctrlPr>
                                </m:sSubSupPr>
                                <m:e>
                                  <m:r>
                                    <a:rPr lang="en-US" sz="2200" i="1" smtClean="0">
                                      <a:solidFill>
                                        <a:srgbClr val="00B0F0"/>
                                      </a:solidFill>
                                      <a:latin typeface="Cambria Math" panose="02040503050406030204" pitchFamily="18" charset="0"/>
                                      <a:ea typeface="Cambria Math" panose="02040503050406030204" pitchFamily="18" charset="0"/>
                                    </a:rPr>
                                    <m:t>𝜔</m:t>
                                  </m:r>
                                </m:e>
                                <m:sub>
                                  <m:r>
                                    <a:rPr lang="en-US" sz="2200" b="0" i="1" smtClean="0">
                                      <a:solidFill>
                                        <a:srgbClr val="00B0F0"/>
                                      </a:solidFill>
                                      <a:latin typeface="Cambria Math" panose="02040503050406030204" pitchFamily="18" charset="0"/>
                                      <a:ea typeface="Cambria Math" panose="02040503050406030204" pitchFamily="18" charset="0"/>
                                    </a:rPr>
                                    <m:t>𝑝𝑒</m:t>
                                  </m:r>
                                </m:sub>
                                <m:sup>
                                  <m:r>
                                    <a:rPr lang="en-US" sz="2200" b="0" i="1" smtClean="0">
                                      <a:solidFill>
                                        <a:srgbClr val="00B0F0"/>
                                      </a:solidFill>
                                      <a:latin typeface="Cambria Math" panose="02040503050406030204" pitchFamily="18" charset="0"/>
                                      <a:ea typeface="Cambria Math" panose="02040503050406030204" pitchFamily="18" charset="0"/>
                                    </a:rPr>
                                    <m:t>4</m:t>
                                  </m:r>
                                </m:sup>
                              </m:sSubSup>
                              <m:sSubSup>
                                <m:sSubSupPr>
                                  <m:ctrlPr>
                                    <a:rPr lang="el-GR" sz="2200" b="0" i="1" smtClean="0">
                                      <a:solidFill>
                                        <a:srgbClr val="00B0F0"/>
                                      </a:solidFill>
                                      <a:latin typeface="Cambria Math" panose="02040503050406030204" pitchFamily="18" charset="0"/>
                                      <a:ea typeface="Cambria Math" panose="02040503050406030204" pitchFamily="18" charset="0"/>
                                    </a:rPr>
                                  </m:ctrlPr>
                                </m:sSubSupPr>
                                <m:e>
                                  <m:r>
                                    <m:rPr>
                                      <m:sty m:val="p"/>
                                    </m:rPr>
                                    <a:rPr lang="el-GR" sz="2200" b="0" i="1" smtClean="0">
                                      <a:solidFill>
                                        <a:srgbClr val="00B0F0"/>
                                      </a:solidFill>
                                      <a:latin typeface="Cambria Math" panose="02040503050406030204" pitchFamily="18" charset="0"/>
                                      <a:ea typeface="Cambria Math" panose="02040503050406030204" pitchFamily="18" charset="0"/>
                                    </a:rPr>
                                    <m:t>λ</m:t>
                                  </m:r>
                                </m:e>
                                <m:sub>
                                  <m:r>
                                    <a:rPr lang="en-US" sz="2200" b="0" i="1" smtClean="0">
                                      <a:solidFill>
                                        <a:srgbClr val="00B0F0"/>
                                      </a:solidFill>
                                      <a:latin typeface="Cambria Math" panose="02040503050406030204" pitchFamily="18" charset="0"/>
                                      <a:ea typeface="Cambria Math" panose="02040503050406030204" pitchFamily="18" charset="0"/>
                                    </a:rPr>
                                    <m:t>𝑑𝑒</m:t>
                                  </m:r>
                                </m:sub>
                                <m:sup>
                                  <m:r>
                                    <a:rPr lang="en-US" sz="2200" b="0" i="1" smtClean="0">
                                      <a:solidFill>
                                        <a:srgbClr val="00B0F0"/>
                                      </a:solidFill>
                                      <a:latin typeface="Cambria Math" panose="02040503050406030204" pitchFamily="18" charset="0"/>
                                      <a:ea typeface="Cambria Math" panose="02040503050406030204" pitchFamily="18" charset="0"/>
                                    </a:rPr>
                                    <m:t>2</m:t>
                                  </m:r>
                                </m:sup>
                              </m:sSubSup>
                            </m:e>
                          </m:rad>
                        </m:num>
                        <m:den>
                          <m:r>
                            <a:rPr lang="en-US" sz="2200" b="0" i="1" smtClean="0">
                              <a:solidFill>
                                <a:srgbClr val="00B0F0"/>
                              </a:solidFill>
                              <a:latin typeface="Cambria Math" panose="02040503050406030204" pitchFamily="18" charset="0"/>
                            </a:rPr>
                            <m:t>2</m:t>
                          </m:r>
                        </m:den>
                      </m:f>
                    </m:oMath>
                  </m:oMathPara>
                </a14:m>
                <a:endParaRPr lang="en-US" sz="2200" dirty="0">
                  <a:solidFill>
                    <a:srgbClr val="00B0F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2794715" y="1532586"/>
                <a:ext cx="5550795" cy="1095621"/>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923505" y="2768958"/>
                <a:ext cx="5422006" cy="78130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200" i="1" smtClean="0">
                              <a:solidFill>
                                <a:srgbClr val="660066"/>
                              </a:solidFill>
                              <a:latin typeface="Cambria Math" panose="02040503050406030204" pitchFamily="18" charset="0"/>
                            </a:rPr>
                          </m:ctrlPr>
                        </m:sSubSupPr>
                        <m:e>
                          <m:r>
                            <a:rPr lang="en-US" sz="2200" b="0" i="1" smtClean="0">
                              <a:solidFill>
                                <a:srgbClr val="660066"/>
                              </a:solidFill>
                              <a:latin typeface="Cambria Math" panose="02040503050406030204" pitchFamily="18" charset="0"/>
                            </a:rPr>
                            <m:t>2</m:t>
                          </m:r>
                          <m:r>
                            <a:rPr lang="en-US" sz="2200" i="1" smtClean="0">
                              <a:solidFill>
                                <a:srgbClr val="660066"/>
                              </a:solidFill>
                              <a:latin typeface="Cambria Math" panose="02040503050406030204" pitchFamily="18" charset="0"/>
                              <a:ea typeface="Cambria Math" panose="02040503050406030204" pitchFamily="18" charset="0"/>
                            </a:rPr>
                            <m:t>𝜔</m:t>
                          </m:r>
                        </m:e>
                        <m:sub>
                          <m:r>
                            <a:rPr lang="en-US" sz="2200" i="1">
                              <a:solidFill>
                                <a:srgbClr val="660066"/>
                              </a:solidFill>
                              <a:latin typeface="Cambria Math" panose="02040503050406030204" pitchFamily="18" charset="0"/>
                            </a:rPr>
                            <m:t>𝑟</m:t>
                          </m:r>
                        </m:sub>
                        <m:sup>
                          <m:r>
                            <a:rPr lang="en-US" sz="2200" i="1">
                              <a:solidFill>
                                <a:srgbClr val="660066"/>
                              </a:solidFill>
                              <a:latin typeface="Cambria Math" panose="02040503050406030204" pitchFamily="18" charset="0"/>
                            </a:rPr>
                            <m:t>2</m:t>
                          </m:r>
                        </m:sup>
                      </m:sSubSup>
                      <m:r>
                        <a:rPr lang="en-US" sz="2200">
                          <a:solidFill>
                            <a:srgbClr val="660066"/>
                          </a:solidFill>
                          <a:latin typeface="Cambria Math" panose="02040503050406030204" pitchFamily="18" charset="0"/>
                        </a:rPr>
                        <m:t>=</m:t>
                      </m:r>
                      <m:sSubSup>
                        <m:sSubSupPr>
                          <m:ctrlPr>
                            <a:rPr lang="en-US" sz="2200" i="1">
                              <a:solidFill>
                                <a:srgbClr val="660066"/>
                              </a:solidFill>
                              <a:latin typeface="Cambria Math" panose="02040503050406030204" pitchFamily="18" charset="0"/>
                            </a:rPr>
                          </m:ctrlPr>
                        </m:sSubSupPr>
                        <m:e>
                          <m:r>
                            <a:rPr lang="en-US" sz="2200" i="1">
                              <a:solidFill>
                                <a:srgbClr val="660066"/>
                              </a:solidFill>
                              <a:latin typeface="Cambria Math" panose="02040503050406030204" pitchFamily="18" charset="0"/>
                              <a:ea typeface="Cambria Math" panose="02040503050406030204" pitchFamily="18" charset="0"/>
                            </a:rPr>
                            <m:t>𝜔</m:t>
                          </m:r>
                        </m:e>
                        <m:sub>
                          <m:r>
                            <a:rPr lang="en-US" sz="2200" i="1">
                              <a:solidFill>
                                <a:srgbClr val="660066"/>
                              </a:solidFill>
                              <a:latin typeface="Cambria Math" panose="02040503050406030204" pitchFamily="18" charset="0"/>
                              <a:ea typeface="Cambria Math" panose="02040503050406030204" pitchFamily="18" charset="0"/>
                            </a:rPr>
                            <m:t>𝑝𝑒</m:t>
                          </m:r>
                        </m:sub>
                        <m:sup>
                          <m:r>
                            <a:rPr lang="en-US" sz="2200" i="1">
                              <a:solidFill>
                                <a:srgbClr val="660066"/>
                              </a:solidFill>
                              <a:latin typeface="Cambria Math" panose="02040503050406030204" pitchFamily="18" charset="0"/>
                            </a:rPr>
                            <m:t>2</m:t>
                          </m:r>
                        </m:sup>
                      </m:sSubSup>
                      <m:r>
                        <a:rPr lang="en-US" sz="2200" i="1">
                          <a:solidFill>
                            <a:srgbClr val="660066"/>
                          </a:solidFill>
                          <a:latin typeface="Cambria Math" panose="02040503050406030204" pitchFamily="18" charset="0"/>
                          <a:ea typeface="Cambria Math" panose="02040503050406030204" pitchFamily="18" charset="0"/>
                        </a:rPr>
                        <m:t>±</m:t>
                      </m:r>
                      <m:rad>
                        <m:radPr>
                          <m:degHide m:val="on"/>
                          <m:ctrlPr>
                            <a:rPr lang="en-US" sz="2200" i="1">
                              <a:solidFill>
                                <a:srgbClr val="660066"/>
                              </a:solidFill>
                              <a:latin typeface="Cambria Math" panose="02040503050406030204" pitchFamily="18" charset="0"/>
                            </a:rPr>
                          </m:ctrlPr>
                        </m:radPr>
                        <m:deg/>
                        <m:e>
                          <m:sSup>
                            <m:sSupPr>
                              <m:ctrlPr>
                                <a:rPr lang="en-US" sz="2200" b="0" i="1" smtClean="0">
                                  <a:solidFill>
                                    <a:srgbClr val="660066"/>
                                  </a:solidFill>
                                  <a:latin typeface="Cambria Math" panose="02040503050406030204" pitchFamily="18" charset="0"/>
                                  <a:ea typeface="Cambria Math" panose="02040503050406030204" pitchFamily="18" charset="0"/>
                                </a:rPr>
                              </m:ctrlPr>
                            </m:sSupPr>
                            <m:e>
                              <m:sSubSup>
                                <m:sSubSupPr>
                                  <m:ctrlPr>
                                    <a:rPr lang="en-US" sz="2200" i="1">
                                      <a:solidFill>
                                        <a:srgbClr val="660066"/>
                                      </a:solidFill>
                                      <a:latin typeface="Cambria Math" panose="02040503050406030204" pitchFamily="18" charset="0"/>
                                    </a:rPr>
                                  </m:ctrlPr>
                                </m:sSubSupPr>
                                <m:e>
                                  <m:r>
                                    <a:rPr lang="en-US" sz="2200" i="1">
                                      <a:solidFill>
                                        <a:srgbClr val="660066"/>
                                      </a:solidFill>
                                      <a:latin typeface="Cambria Math" panose="02040503050406030204" pitchFamily="18" charset="0"/>
                                    </a:rPr>
                                    <m:t>(</m:t>
                                  </m:r>
                                  <m:r>
                                    <a:rPr lang="en-US" sz="2200" i="1">
                                      <a:solidFill>
                                        <a:srgbClr val="660066"/>
                                      </a:solidFill>
                                      <a:latin typeface="Cambria Math" panose="02040503050406030204" pitchFamily="18" charset="0"/>
                                      <a:ea typeface="Cambria Math" panose="02040503050406030204" pitchFamily="18" charset="0"/>
                                    </a:rPr>
                                    <m:t>𝜔</m:t>
                                  </m:r>
                                </m:e>
                                <m:sub>
                                  <m:r>
                                    <a:rPr lang="en-US" sz="2200" i="1">
                                      <a:solidFill>
                                        <a:srgbClr val="660066"/>
                                      </a:solidFill>
                                      <a:latin typeface="Cambria Math" panose="02040503050406030204" pitchFamily="18" charset="0"/>
                                      <a:ea typeface="Cambria Math" panose="02040503050406030204" pitchFamily="18" charset="0"/>
                                    </a:rPr>
                                    <m:t>𝑝𝑒</m:t>
                                  </m:r>
                                </m:sub>
                                <m:sup>
                                  <m:r>
                                    <a:rPr lang="en-US" sz="2200" i="1">
                                      <a:solidFill>
                                        <a:srgbClr val="660066"/>
                                      </a:solidFill>
                                      <a:latin typeface="Cambria Math" panose="02040503050406030204" pitchFamily="18" charset="0"/>
                                      <a:ea typeface="Cambria Math" panose="02040503050406030204" pitchFamily="18" charset="0"/>
                                    </a:rPr>
                                    <m:t>2</m:t>
                                  </m:r>
                                </m:sup>
                              </m:sSubSup>
                              <m:r>
                                <a:rPr lang="en-US" sz="2200" i="1">
                                  <a:solidFill>
                                    <a:srgbClr val="660066"/>
                                  </a:solidFill>
                                  <a:latin typeface="Cambria Math" panose="02040503050406030204" pitchFamily="18" charset="0"/>
                                  <a:ea typeface="Cambria Math" panose="02040503050406030204" pitchFamily="18" charset="0"/>
                                </a:rPr>
                                <m:t>)</m:t>
                              </m:r>
                            </m:e>
                            <m:sup>
                              <m:r>
                                <a:rPr lang="en-US" sz="2200" b="0" i="1" smtClean="0">
                                  <a:solidFill>
                                    <a:srgbClr val="660066"/>
                                  </a:solidFill>
                                  <a:latin typeface="Cambria Math" panose="02040503050406030204" pitchFamily="18" charset="0"/>
                                  <a:ea typeface="Cambria Math" panose="02040503050406030204" pitchFamily="18" charset="0"/>
                                </a:rPr>
                                <m:t>2</m:t>
                              </m:r>
                            </m:sup>
                          </m:sSup>
                          <m:r>
                            <a:rPr lang="en-US" sz="2200" b="0" i="1" smtClean="0">
                              <a:solidFill>
                                <a:srgbClr val="660066"/>
                              </a:solidFill>
                              <a:latin typeface="Cambria Math" panose="02040503050406030204" pitchFamily="18" charset="0"/>
                              <a:ea typeface="Cambria Math" panose="02040503050406030204" pitchFamily="18" charset="0"/>
                            </a:rPr>
                            <m:t>(1</m:t>
                          </m:r>
                          <m:r>
                            <a:rPr lang="en-US" sz="2200" i="1">
                              <a:solidFill>
                                <a:srgbClr val="660066"/>
                              </a:solidFill>
                              <a:latin typeface="Cambria Math" panose="02040503050406030204" pitchFamily="18" charset="0"/>
                            </a:rPr>
                            <m:t>+12</m:t>
                          </m:r>
                          <m:sSup>
                            <m:sSupPr>
                              <m:ctrlPr>
                                <a:rPr lang="en-US" sz="2200" i="1">
                                  <a:solidFill>
                                    <a:srgbClr val="660066"/>
                                  </a:solidFill>
                                  <a:latin typeface="Cambria Math" panose="02040503050406030204" pitchFamily="18" charset="0"/>
                                </a:rPr>
                              </m:ctrlPr>
                            </m:sSupPr>
                            <m:e>
                              <m:r>
                                <a:rPr lang="en-US" sz="2200" i="1">
                                  <a:solidFill>
                                    <a:srgbClr val="660066"/>
                                  </a:solidFill>
                                  <a:latin typeface="Cambria Math" panose="02040503050406030204" pitchFamily="18" charset="0"/>
                                </a:rPr>
                                <m:t>𝑘</m:t>
                              </m:r>
                            </m:e>
                            <m:sup>
                              <m:r>
                                <a:rPr lang="en-US" sz="2200" i="1">
                                  <a:solidFill>
                                    <a:srgbClr val="660066"/>
                                  </a:solidFill>
                                  <a:latin typeface="Cambria Math" panose="02040503050406030204" pitchFamily="18" charset="0"/>
                                </a:rPr>
                                <m:t>2</m:t>
                              </m:r>
                            </m:sup>
                          </m:sSup>
                          <m:sSubSup>
                            <m:sSubSupPr>
                              <m:ctrlPr>
                                <a:rPr lang="el-GR" sz="2200" i="1">
                                  <a:solidFill>
                                    <a:srgbClr val="660066"/>
                                  </a:solidFill>
                                  <a:latin typeface="Cambria Math" panose="02040503050406030204" pitchFamily="18" charset="0"/>
                                  <a:ea typeface="Cambria Math" panose="02040503050406030204" pitchFamily="18" charset="0"/>
                                </a:rPr>
                              </m:ctrlPr>
                            </m:sSubSupPr>
                            <m:e>
                              <m:r>
                                <m:rPr>
                                  <m:sty m:val="p"/>
                                </m:rPr>
                                <a:rPr lang="el-GR" sz="2200" i="1">
                                  <a:solidFill>
                                    <a:srgbClr val="660066"/>
                                  </a:solidFill>
                                  <a:latin typeface="Cambria Math" panose="02040503050406030204" pitchFamily="18" charset="0"/>
                                  <a:ea typeface="Cambria Math" panose="02040503050406030204" pitchFamily="18" charset="0"/>
                                </a:rPr>
                                <m:t>λ</m:t>
                              </m:r>
                            </m:e>
                            <m:sub>
                              <m:r>
                                <a:rPr lang="en-US" sz="2200" i="1">
                                  <a:solidFill>
                                    <a:srgbClr val="660066"/>
                                  </a:solidFill>
                                  <a:latin typeface="Cambria Math" panose="02040503050406030204" pitchFamily="18" charset="0"/>
                                  <a:ea typeface="Cambria Math" panose="02040503050406030204" pitchFamily="18" charset="0"/>
                                </a:rPr>
                                <m:t>𝑑𝑒</m:t>
                              </m:r>
                            </m:sub>
                            <m:sup>
                              <m:r>
                                <a:rPr lang="en-US" sz="2200" i="1">
                                  <a:solidFill>
                                    <a:srgbClr val="660066"/>
                                  </a:solidFill>
                                  <a:latin typeface="Cambria Math" panose="02040503050406030204" pitchFamily="18" charset="0"/>
                                  <a:ea typeface="Cambria Math" panose="02040503050406030204" pitchFamily="18" charset="0"/>
                                </a:rPr>
                                <m:t>2</m:t>
                              </m:r>
                            </m:sup>
                          </m:sSubSup>
                        </m:e>
                      </m:rad>
                      <m:r>
                        <a:rPr lang="en-US" sz="2200" b="0" i="1" smtClean="0">
                          <a:solidFill>
                            <a:srgbClr val="660066"/>
                          </a:solidFill>
                          <a:latin typeface="Cambria Math" panose="02040503050406030204" pitchFamily="18" charset="0"/>
                          <a:ea typeface="Cambria Math" panose="02040503050406030204" pitchFamily="18" charset="0"/>
                        </a:rPr>
                        <m:t>)</m:t>
                      </m:r>
                    </m:oMath>
                  </m:oMathPara>
                </a14:m>
                <a:endParaRPr lang="en-US" sz="2200" dirty="0">
                  <a:solidFill>
                    <a:srgbClr val="660066"/>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923505" y="2768958"/>
                <a:ext cx="5422006" cy="781304"/>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168203" y="3644721"/>
                <a:ext cx="5924282" cy="47750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200" i="1" smtClean="0">
                              <a:solidFill>
                                <a:srgbClr val="00B050"/>
                              </a:solidFill>
                              <a:latin typeface="Cambria Math" panose="02040503050406030204" pitchFamily="18" charset="0"/>
                            </a:rPr>
                          </m:ctrlPr>
                        </m:sSubSupPr>
                        <m:e>
                          <m:r>
                            <a:rPr lang="en-US" sz="2200" i="1">
                              <a:solidFill>
                                <a:srgbClr val="00B050"/>
                              </a:solidFill>
                              <a:latin typeface="Cambria Math" panose="02040503050406030204" pitchFamily="18" charset="0"/>
                            </a:rPr>
                            <m:t>2</m:t>
                          </m:r>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rPr>
                            <m:t>𝑟</m:t>
                          </m:r>
                        </m:sub>
                        <m:sup>
                          <m:r>
                            <a:rPr lang="en-US" sz="2200" i="1">
                              <a:solidFill>
                                <a:srgbClr val="00B050"/>
                              </a:solidFill>
                              <a:latin typeface="Cambria Math" panose="02040503050406030204" pitchFamily="18" charset="0"/>
                            </a:rPr>
                            <m:t>2</m:t>
                          </m:r>
                        </m:sup>
                      </m:sSubSup>
                      <m:r>
                        <a:rPr lang="en-US" sz="2200">
                          <a:solidFill>
                            <a:srgbClr val="00B050"/>
                          </a:solidFill>
                          <a:latin typeface="Cambria Math" panose="02040503050406030204" pitchFamily="18" charset="0"/>
                        </a:rPr>
                        <m:t>=</m:t>
                      </m:r>
                      <m:sSubSup>
                        <m:sSubSupPr>
                          <m:ctrlPr>
                            <a:rPr lang="en-US" sz="2200" i="1">
                              <a:solidFill>
                                <a:srgbClr val="00B050"/>
                              </a:solidFill>
                              <a:latin typeface="Cambria Math" panose="02040503050406030204" pitchFamily="18" charset="0"/>
                            </a:rPr>
                          </m:ctrlPr>
                        </m:sSubSupPr>
                        <m:e>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ea typeface="Cambria Math" panose="02040503050406030204" pitchFamily="18" charset="0"/>
                            </a:rPr>
                            <m:t>𝑝𝑒</m:t>
                          </m:r>
                        </m:sub>
                        <m:sup>
                          <m:r>
                            <a:rPr lang="en-US" sz="2200" i="1">
                              <a:solidFill>
                                <a:srgbClr val="00B050"/>
                              </a:solidFill>
                              <a:latin typeface="Cambria Math" panose="02040503050406030204" pitchFamily="18" charset="0"/>
                            </a:rPr>
                            <m:t>2</m:t>
                          </m:r>
                        </m:sup>
                      </m:sSubSup>
                      <m:r>
                        <a:rPr lang="en-US" sz="2200" i="1">
                          <a:solidFill>
                            <a:srgbClr val="00B050"/>
                          </a:solidFill>
                          <a:latin typeface="Cambria Math" panose="02040503050406030204" pitchFamily="18" charset="0"/>
                          <a:ea typeface="Cambria Math" panose="02040503050406030204" pitchFamily="18" charset="0"/>
                        </a:rPr>
                        <m:t>±</m:t>
                      </m:r>
                      <m:sSubSup>
                        <m:sSubSupPr>
                          <m:ctrlPr>
                            <a:rPr lang="en-US" sz="2200" i="1">
                              <a:solidFill>
                                <a:srgbClr val="00B050"/>
                              </a:solidFill>
                              <a:latin typeface="Cambria Math" panose="02040503050406030204" pitchFamily="18" charset="0"/>
                            </a:rPr>
                          </m:ctrlPr>
                        </m:sSubSupPr>
                        <m:e>
                          <m:r>
                            <a:rPr lang="en-US" sz="2200" i="1">
                              <a:solidFill>
                                <a:srgbClr val="00B050"/>
                              </a:solidFill>
                              <a:latin typeface="Cambria Math" panose="02040503050406030204" pitchFamily="18" charset="0"/>
                              <a:ea typeface="Cambria Math" panose="02040503050406030204" pitchFamily="18" charset="0"/>
                            </a:rPr>
                            <m:t>𝜔</m:t>
                          </m:r>
                        </m:e>
                        <m:sub>
                          <m:r>
                            <a:rPr lang="en-US" sz="2200" i="1">
                              <a:solidFill>
                                <a:srgbClr val="00B050"/>
                              </a:solidFill>
                              <a:latin typeface="Cambria Math" panose="02040503050406030204" pitchFamily="18" charset="0"/>
                              <a:ea typeface="Cambria Math" panose="02040503050406030204" pitchFamily="18" charset="0"/>
                            </a:rPr>
                            <m:t>𝑝𝑒</m:t>
                          </m:r>
                        </m:sub>
                        <m:sup>
                          <m:r>
                            <a:rPr lang="en-US" sz="2200" i="1">
                              <a:solidFill>
                                <a:srgbClr val="00B050"/>
                              </a:solidFill>
                              <a:latin typeface="Cambria Math" panose="02040503050406030204" pitchFamily="18" charset="0"/>
                              <a:ea typeface="Cambria Math" panose="02040503050406030204" pitchFamily="18" charset="0"/>
                            </a:rPr>
                            <m:t>2</m:t>
                          </m:r>
                        </m:sup>
                      </m:sSubSup>
                      <m:sSup>
                        <m:sSupPr>
                          <m:ctrlPr>
                            <a:rPr lang="en-US" sz="2200" i="1" smtClean="0">
                              <a:solidFill>
                                <a:srgbClr val="00B050"/>
                              </a:solidFill>
                              <a:latin typeface="Cambria Math" panose="02040503050406030204" pitchFamily="18" charset="0"/>
                              <a:ea typeface="Cambria Math" panose="02040503050406030204" pitchFamily="18" charset="0"/>
                            </a:rPr>
                          </m:ctrlPr>
                        </m:sSupPr>
                        <m:e>
                          <m:r>
                            <a:rPr lang="en-US" sz="2200" i="1">
                              <a:solidFill>
                                <a:srgbClr val="00B050"/>
                              </a:solidFill>
                              <a:latin typeface="Cambria Math" panose="02040503050406030204" pitchFamily="18" charset="0"/>
                              <a:ea typeface="Cambria Math" panose="02040503050406030204" pitchFamily="18" charset="0"/>
                            </a:rPr>
                            <m:t>(1</m:t>
                          </m:r>
                          <m:r>
                            <a:rPr lang="en-US" sz="2200" i="1">
                              <a:solidFill>
                                <a:srgbClr val="00B050"/>
                              </a:solidFill>
                              <a:latin typeface="Cambria Math" panose="02040503050406030204" pitchFamily="18" charset="0"/>
                            </a:rPr>
                            <m:t>+12</m:t>
                          </m:r>
                          <m:sSup>
                            <m:sSupPr>
                              <m:ctrlPr>
                                <a:rPr lang="en-US" sz="2200" i="1">
                                  <a:solidFill>
                                    <a:srgbClr val="00B050"/>
                                  </a:solidFill>
                                  <a:latin typeface="Cambria Math" panose="02040503050406030204" pitchFamily="18" charset="0"/>
                                </a:rPr>
                              </m:ctrlPr>
                            </m:sSupPr>
                            <m:e>
                              <m:r>
                                <a:rPr lang="en-US" sz="2200" i="1">
                                  <a:solidFill>
                                    <a:srgbClr val="00B050"/>
                                  </a:solidFill>
                                  <a:latin typeface="Cambria Math" panose="02040503050406030204" pitchFamily="18" charset="0"/>
                                </a:rPr>
                                <m:t>𝑘</m:t>
                              </m:r>
                            </m:e>
                            <m:sup>
                              <m:r>
                                <a:rPr lang="en-US" sz="2200" i="1">
                                  <a:solidFill>
                                    <a:srgbClr val="00B050"/>
                                  </a:solidFill>
                                  <a:latin typeface="Cambria Math" panose="02040503050406030204" pitchFamily="18" charset="0"/>
                                </a:rPr>
                                <m:t>2</m:t>
                              </m:r>
                            </m:sup>
                          </m:sSup>
                          <m:sSubSup>
                            <m:sSubSupPr>
                              <m:ctrlPr>
                                <a:rPr lang="el-GR" sz="2200" i="1">
                                  <a:solidFill>
                                    <a:srgbClr val="00B050"/>
                                  </a:solidFill>
                                  <a:latin typeface="Cambria Math" panose="02040503050406030204" pitchFamily="18" charset="0"/>
                                  <a:ea typeface="Cambria Math" panose="02040503050406030204" pitchFamily="18" charset="0"/>
                                </a:rPr>
                              </m:ctrlPr>
                            </m:sSubSupPr>
                            <m:e>
                              <m:r>
                                <m:rPr>
                                  <m:sty m:val="p"/>
                                </m:rPr>
                                <a:rPr lang="el-GR" sz="2200" i="1">
                                  <a:solidFill>
                                    <a:srgbClr val="00B050"/>
                                  </a:solidFill>
                                  <a:latin typeface="Cambria Math" panose="02040503050406030204" pitchFamily="18" charset="0"/>
                                  <a:ea typeface="Cambria Math" panose="02040503050406030204" pitchFamily="18" charset="0"/>
                                </a:rPr>
                                <m:t>λ</m:t>
                              </m:r>
                            </m:e>
                            <m:sub>
                              <m:r>
                                <a:rPr lang="en-US" sz="2200" i="1">
                                  <a:solidFill>
                                    <a:srgbClr val="00B050"/>
                                  </a:solidFill>
                                  <a:latin typeface="Cambria Math" panose="02040503050406030204" pitchFamily="18" charset="0"/>
                                  <a:ea typeface="Cambria Math" panose="02040503050406030204" pitchFamily="18" charset="0"/>
                                </a:rPr>
                                <m:t>𝑑𝑒</m:t>
                              </m:r>
                            </m:sub>
                            <m:sup>
                              <m:r>
                                <a:rPr lang="en-US" sz="2200" i="1">
                                  <a:solidFill>
                                    <a:srgbClr val="00B050"/>
                                  </a:solidFill>
                                  <a:latin typeface="Cambria Math" panose="02040503050406030204" pitchFamily="18" charset="0"/>
                                  <a:ea typeface="Cambria Math" panose="02040503050406030204" pitchFamily="18" charset="0"/>
                                </a:rPr>
                                <m:t>2</m:t>
                              </m:r>
                            </m:sup>
                          </m:sSubSup>
                          <m:r>
                            <a:rPr lang="en-US" sz="2200" i="1">
                              <a:solidFill>
                                <a:srgbClr val="00B050"/>
                              </a:solidFill>
                              <a:latin typeface="Cambria Math" panose="02040503050406030204" pitchFamily="18" charset="0"/>
                              <a:ea typeface="Cambria Math" panose="02040503050406030204" pitchFamily="18" charset="0"/>
                            </a:rPr>
                            <m:t>)</m:t>
                          </m:r>
                        </m:e>
                        <m:sup>
                          <m:r>
                            <a:rPr lang="en-US" sz="2200" b="0" i="1" smtClean="0">
                              <a:solidFill>
                                <a:srgbClr val="00B050"/>
                              </a:solidFill>
                              <a:latin typeface="Cambria Math" panose="02040503050406030204" pitchFamily="18" charset="0"/>
                              <a:ea typeface="Cambria Math" panose="02040503050406030204" pitchFamily="18" charset="0"/>
                            </a:rPr>
                            <m:t>1/2</m:t>
                          </m:r>
                        </m:sup>
                      </m:sSup>
                      <m:r>
                        <a:rPr lang="en-US" sz="2200" b="0" i="1" smtClean="0">
                          <a:solidFill>
                            <a:srgbClr val="00B050"/>
                          </a:solidFill>
                          <a:latin typeface="Cambria Math" panose="02040503050406030204" pitchFamily="18" charset="0"/>
                          <a:ea typeface="Cambria Math" panose="02040503050406030204" pitchFamily="18" charset="0"/>
                        </a:rPr>
                        <m:t> ………(20)</m:t>
                      </m:r>
                    </m:oMath>
                  </m:oMathPara>
                </a14:m>
                <a:endParaRPr lang="en-US" sz="2200" dirty="0">
                  <a:solidFill>
                    <a:srgbClr val="00B05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168203" y="3644721"/>
                <a:ext cx="5924282" cy="477503"/>
              </a:xfrm>
              <a:prstGeom prst="rect">
                <a:avLst/>
              </a:prstGeom>
              <a:blipFill rotWithShape="0">
                <a:blip r:embed="rId5"/>
                <a:stretch>
                  <a:fillRect b="-10256"/>
                </a:stretch>
              </a:blipFill>
            </p:spPr>
            <p:txBody>
              <a:bodyPr/>
              <a:lstStyle/>
              <a:p>
                <a:r>
                  <a:rPr lang="en-US">
                    <a:noFill/>
                  </a:rPr>
                  <a:t> </a:t>
                </a:r>
              </a:p>
            </p:txBody>
          </p:sp>
        </mc:Fallback>
      </mc:AlternateContent>
      <p:sp>
        <p:nvSpPr>
          <p:cNvPr id="7" name="TextBox 6"/>
          <p:cNvSpPr txBox="1"/>
          <p:nvPr/>
        </p:nvSpPr>
        <p:spPr>
          <a:xfrm>
            <a:off x="798491" y="4122224"/>
            <a:ext cx="6336406"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By applying binomial expansion, </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TextBox 7"/>
              <p:cNvSpPr txBox="1"/>
              <p:nvPr/>
            </p:nvSpPr>
            <p:spPr>
              <a:xfrm>
                <a:off x="2627290" y="4560668"/>
                <a:ext cx="6645499" cy="7694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pt-BR" sz="2200" i="1" smtClean="0">
                              <a:solidFill>
                                <a:srgbClr val="FF0000"/>
                              </a:solidFill>
                              <a:latin typeface="Cambria Math" panose="02040503050406030204" pitchFamily="18" charset="0"/>
                            </a:rPr>
                          </m:ctrlPr>
                        </m:sSupPr>
                        <m:e>
                          <m:d>
                            <m:dPr>
                              <m:ctrlPr>
                                <a:rPr lang="pt-BR" sz="2200" i="1" smtClean="0">
                                  <a:solidFill>
                                    <a:srgbClr val="FF0000"/>
                                  </a:solidFill>
                                  <a:latin typeface="Cambria Math" panose="02040503050406030204" pitchFamily="18" charset="0"/>
                                </a:rPr>
                              </m:ctrlPr>
                            </m:dPr>
                            <m:e>
                              <m:r>
                                <a:rPr lang="pt-BR" sz="2200" i="1" smtClean="0">
                                  <a:solidFill>
                                    <a:srgbClr val="FF0000"/>
                                  </a:solidFill>
                                  <a:latin typeface="Cambria Math" panose="02040503050406030204" pitchFamily="18" charset="0"/>
                                </a:rPr>
                                <m:t>1+</m:t>
                              </m:r>
                              <m:r>
                                <a:rPr lang="pt-BR" sz="2200" i="1" smtClean="0">
                                  <a:solidFill>
                                    <a:srgbClr val="FF0000"/>
                                  </a:solidFill>
                                  <a:latin typeface="Cambria Math" panose="02040503050406030204" pitchFamily="18" charset="0"/>
                                </a:rPr>
                                <m:t>𝑥</m:t>
                              </m:r>
                            </m:e>
                          </m:d>
                        </m:e>
                        <m:sup>
                          <m:r>
                            <a:rPr lang="pt-BR" sz="2200" i="1" smtClean="0">
                              <a:solidFill>
                                <a:srgbClr val="FF0000"/>
                              </a:solidFill>
                              <a:latin typeface="Cambria Math" panose="02040503050406030204" pitchFamily="18" charset="0"/>
                            </a:rPr>
                            <m:t>𝑛</m:t>
                          </m:r>
                        </m:sup>
                      </m:sSup>
                      <m:r>
                        <a:rPr lang="pt-BR" sz="2200" i="1" smtClean="0">
                          <a:solidFill>
                            <a:srgbClr val="FF0000"/>
                          </a:solidFill>
                          <a:latin typeface="Cambria Math" panose="02040503050406030204" pitchFamily="18" charset="0"/>
                        </a:rPr>
                        <m:t>=1+</m:t>
                      </m:r>
                      <m:f>
                        <m:fPr>
                          <m:ctrlPr>
                            <a:rPr lang="pt-BR" sz="2200" i="1" smtClean="0">
                              <a:solidFill>
                                <a:srgbClr val="FF0000"/>
                              </a:solidFill>
                              <a:latin typeface="Cambria Math" panose="02040503050406030204" pitchFamily="18" charset="0"/>
                            </a:rPr>
                          </m:ctrlPr>
                        </m:fPr>
                        <m:num>
                          <m:r>
                            <a:rPr lang="pt-BR" sz="2200" i="1" smtClean="0">
                              <a:solidFill>
                                <a:srgbClr val="FF0000"/>
                              </a:solidFill>
                              <a:latin typeface="Cambria Math" panose="02040503050406030204" pitchFamily="18" charset="0"/>
                            </a:rPr>
                            <m:t>𝑛𝑥</m:t>
                          </m:r>
                        </m:num>
                        <m:den>
                          <m:r>
                            <a:rPr lang="pt-BR" sz="2200" i="1" smtClean="0">
                              <a:solidFill>
                                <a:srgbClr val="FF0000"/>
                              </a:solidFill>
                              <a:latin typeface="Cambria Math" panose="02040503050406030204" pitchFamily="18" charset="0"/>
                            </a:rPr>
                            <m:t>1!</m:t>
                          </m:r>
                        </m:den>
                      </m:f>
                      <m:r>
                        <a:rPr lang="pt-BR" sz="2200" i="1" smtClean="0">
                          <a:solidFill>
                            <a:srgbClr val="FF0000"/>
                          </a:solidFill>
                          <a:latin typeface="Cambria Math" panose="02040503050406030204" pitchFamily="18" charset="0"/>
                        </a:rPr>
                        <m:t>+</m:t>
                      </m:r>
                      <m:f>
                        <m:fPr>
                          <m:ctrlPr>
                            <a:rPr lang="pt-BR" sz="2200" i="1" smtClean="0">
                              <a:solidFill>
                                <a:srgbClr val="FF0000"/>
                              </a:solidFill>
                              <a:latin typeface="Cambria Math" panose="02040503050406030204" pitchFamily="18" charset="0"/>
                            </a:rPr>
                          </m:ctrlPr>
                        </m:fPr>
                        <m:num>
                          <m:r>
                            <a:rPr lang="pt-BR" sz="2200" i="1" smtClean="0">
                              <a:solidFill>
                                <a:srgbClr val="FF0000"/>
                              </a:solidFill>
                              <a:latin typeface="Cambria Math" panose="02040503050406030204" pitchFamily="18" charset="0"/>
                            </a:rPr>
                            <m:t>𝑛</m:t>
                          </m:r>
                          <m:d>
                            <m:dPr>
                              <m:ctrlPr>
                                <a:rPr lang="pt-BR" sz="2200" i="1" smtClean="0">
                                  <a:solidFill>
                                    <a:srgbClr val="FF0000"/>
                                  </a:solidFill>
                                  <a:latin typeface="Cambria Math" panose="02040503050406030204" pitchFamily="18" charset="0"/>
                                </a:rPr>
                              </m:ctrlPr>
                            </m:dPr>
                            <m:e>
                              <m:r>
                                <a:rPr lang="pt-BR" sz="2200" i="1" smtClean="0">
                                  <a:solidFill>
                                    <a:srgbClr val="FF0000"/>
                                  </a:solidFill>
                                  <a:latin typeface="Cambria Math" panose="02040503050406030204" pitchFamily="18" charset="0"/>
                                </a:rPr>
                                <m:t>𝑛</m:t>
                              </m:r>
                              <m:r>
                                <a:rPr lang="pt-BR" sz="2200" i="1" smtClean="0">
                                  <a:solidFill>
                                    <a:srgbClr val="FF0000"/>
                                  </a:solidFill>
                                  <a:latin typeface="Cambria Math" panose="02040503050406030204" pitchFamily="18" charset="0"/>
                                </a:rPr>
                                <m:t>−1</m:t>
                              </m:r>
                            </m:e>
                          </m:d>
                          <m:sSup>
                            <m:sSupPr>
                              <m:ctrlPr>
                                <a:rPr lang="pt-BR" sz="2200" i="1" smtClean="0">
                                  <a:solidFill>
                                    <a:srgbClr val="FF0000"/>
                                  </a:solidFill>
                                  <a:latin typeface="Cambria Math" panose="02040503050406030204" pitchFamily="18" charset="0"/>
                                </a:rPr>
                              </m:ctrlPr>
                            </m:sSupPr>
                            <m:e>
                              <m:r>
                                <a:rPr lang="pt-BR" sz="2200" i="1" smtClean="0">
                                  <a:solidFill>
                                    <a:srgbClr val="FF0000"/>
                                  </a:solidFill>
                                  <a:latin typeface="Cambria Math" panose="02040503050406030204" pitchFamily="18" charset="0"/>
                                </a:rPr>
                                <m:t>𝑥</m:t>
                              </m:r>
                            </m:e>
                            <m:sup>
                              <m:r>
                                <a:rPr lang="pt-BR" sz="2200" i="1" smtClean="0">
                                  <a:solidFill>
                                    <a:srgbClr val="FF0000"/>
                                  </a:solidFill>
                                  <a:latin typeface="Cambria Math" panose="02040503050406030204" pitchFamily="18" charset="0"/>
                                </a:rPr>
                                <m:t>2</m:t>
                              </m:r>
                            </m:sup>
                          </m:sSup>
                        </m:num>
                        <m:den>
                          <m:r>
                            <a:rPr lang="pt-BR" sz="2200" i="1" smtClean="0">
                              <a:solidFill>
                                <a:srgbClr val="FF0000"/>
                              </a:solidFill>
                              <a:latin typeface="Cambria Math" panose="02040503050406030204" pitchFamily="18" charset="0"/>
                            </a:rPr>
                            <m:t>2!</m:t>
                          </m:r>
                        </m:den>
                      </m:f>
                      <m:r>
                        <a:rPr lang="pt-BR" sz="2200" i="1" smtClean="0">
                          <a:solidFill>
                            <a:srgbClr val="FF0000"/>
                          </a:solidFill>
                          <a:latin typeface="Cambria Math" panose="02040503050406030204" pitchFamily="18" charset="0"/>
                        </a:rPr>
                        <m:t>+…</m:t>
                      </m:r>
                      <m:r>
                        <a:rPr lang="en-US" sz="2200" b="0" i="1" smtClean="0">
                          <a:solidFill>
                            <a:srgbClr val="FF0000"/>
                          </a:solidFill>
                          <a:latin typeface="Cambria Math" panose="02040503050406030204" pitchFamily="18" charset="0"/>
                        </a:rPr>
                        <m:t>…</m:t>
                      </m:r>
                    </m:oMath>
                  </m:oMathPara>
                </a14:m>
                <a:endParaRPr lang="en-US" sz="2200"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627290" y="4560668"/>
                <a:ext cx="6645499" cy="769441"/>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flipH="1">
                <a:off x="2627290" y="5431367"/>
                <a:ext cx="6110383" cy="7261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pt-BR" sz="2200" i="1" smtClean="0">
                              <a:solidFill>
                                <a:srgbClr val="002060"/>
                              </a:solidFill>
                              <a:latin typeface="Cambria Math" panose="02040503050406030204" pitchFamily="18" charset="0"/>
                            </a:rPr>
                          </m:ctrlPr>
                        </m:sSupPr>
                        <m:e>
                          <m:d>
                            <m:dPr>
                              <m:ctrlPr>
                                <a:rPr lang="pt-BR" sz="2200" i="1">
                                  <a:solidFill>
                                    <a:srgbClr val="002060"/>
                                  </a:solidFill>
                                  <a:latin typeface="Cambria Math" panose="02040503050406030204" pitchFamily="18" charset="0"/>
                                </a:rPr>
                              </m:ctrlPr>
                            </m:dPr>
                            <m:e>
                              <m:r>
                                <a:rPr lang="pt-BR" sz="2200" i="1">
                                  <a:solidFill>
                                    <a:srgbClr val="002060"/>
                                  </a:solidFill>
                                  <a:latin typeface="Cambria Math" panose="02040503050406030204" pitchFamily="18" charset="0"/>
                                </a:rPr>
                                <m:t>1+</m:t>
                              </m:r>
                              <m:r>
                                <a:rPr lang="en-US" sz="2200" b="0" i="1" smtClean="0">
                                  <a:solidFill>
                                    <a:srgbClr val="002060"/>
                                  </a:solidFill>
                                  <a:latin typeface="Cambria Math" panose="02040503050406030204" pitchFamily="18" charset="0"/>
                                </a:rPr>
                                <m:t>12</m:t>
                              </m:r>
                              <m:sSup>
                                <m:sSupPr>
                                  <m:ctrlPr>
                                    <a:rPr lang="en-US" sz="2200" i="1" smtClean="0">
                                      <a:solidFill>
                                        <a:srgbClr val="002060"/>
                                      </a:solidFill>
                                      <a:latin typeface="Cambria Math" panose="02040503050406030204" pitchFamily="18" charset="0"/>
                                    </a:rPr>
                                  </m:ctrlPr>
                                </m:sSupPr>
                                <m:e>
                                  <m:r>
                                    <a:rPr lang="en-US" sz="2200" i="1">
                                      <a:solidFill>
                                        <a:srgbClr val="002060"/>
                                      </a:solidFill>
                                      <a:latin typeface="Cambria Math" panose="02040503050406030204" pitchFamily="18" charset="0"/>
                                    </a:rPr>
                                    <m:t>𝑘</m:t>
                                  </m:r>
                                </m:e>
                                <m:sup>
                                  <m:r>
                                    <a:rPr lang="en-US" sz="2200" i="1">
                                      <a:solidFill>
                                        <a:srgbClr val="002060"/>
                                      </a:solidFill>
                                      <a:latin typeface="Cambria Math" panose="02040503050406030204" pitchFamily="18" charset="0"/>
                                    </a:rPr>
                                    <m:t>2</m:t>
                                  </m:r>
                                </m:sup>
                              </m:sSup>
                              <m:sSubSup>
                                <m:sSubSupPr>
                                  <m:ctrlPr>
                                    <a:rPr lang="el-GR" sz="2200" i="1">
                                      <a:solidFill>
                                        <a:srgbClr val="002060"/>
                                      </a:solidFill>
                                      <a:latin typeface="Cambria Math" panose="02040503050406030204" pitchFamily="18" charset="0"/>
                                      <a:ea typeface="Cambria Math" panose="02040503050406030204" pitchFamily="18" charset="0"/>
                                    </a:rPr>
                                  </m:ctrlPr>
                                </m:sSubSupPr>
                                <m:e>
                                  <m:r>
                                    <m:rPr>
                                      <m:sty m:val="p"/>
                                    </m:rPr>
                                    <a:rPr lang="el-GR" sz="2200" i="1">
                                      <a:solidFill>
                                        <a:srgbClr val="002060"/>
                                      </a:solidFill>
                                      <a:latin typeface="Cambria Math" panose="02040503050406030204" pitchFamily="18" charset="0"/>
                                      <a:ea typeface="Cambria Math" panose="02040503050406030204" pitchFamily="18" charset="0"/>
                                    </a:rPr>
                                    <m:t>λ</m:t>
                                  </m:r>
                                </m:e>
                                <m:sub>
                                  <m:r>
                                    <a:rPr lang="en-US" sz="2200" i="1">
                                      <a:solidFill>
                                        <a:srgbClr val="002060"/>
                                      </a:solidFill>
                                      <a:latin typeface="Cambria Math" panose="02040503050406030204" pitchFamily="18" charset="0"/>
                                      <a:ea typeface="Cambria Math" panose="02040503050406030204" pitchFamily="18" charset="0"/>
                                    </a:rPr>
                                    <m:t>𝑑𝑒</m:t>
                                  </m:r>
                                </m:sub>
                                <m:sup>
                                  <m:r>
                                    <a:rPr lang="en-US" sz="2200" i="1">
                                      <a:solidFill>
                                        <a:srgbClr val="002060"/>
                                      </a:solidFill>
                                      <a:latin typeface="Cambria Math" panose="02040503050406030204" pitchFamily="18" charset="0"/>
                                      <a:ea typeface="Cambria Math" panose="02040503050406030204" pitchFamily="18" charset="0"/>
                                    </a:rPr>
                                    <m:t>2</m:t>
                                  </m:r>
                                </m:sup>
                              </m:sSubSup>
                            </m:e>
                          </m:d>
                        </m:e>
                        <m:sup>
                          <m:r>
                            <a:rPr lang="en-US" sz="2200" b="0" i="1" smtClean="0">
                              <a:solidFill>
                                <a:srgbClr val="002060"/>
                              </a:solidFill>
                              <a:latin typeface="Cambria Math" panose="02040503050406030204" pitchFamily="18" charset="0"/>
                            </a:rPr>
                            <m:t>1/2</m:t>
                          </m:r>
                        </m:sup>
                      </m:sSup>
                      <m:r>
                        <a:rPr lang="pt-BR" sz="2200" i="1">
                          <a:solidFill>
                            <a:srgbClr val="002060"/>
                          </a:solidFill>
                          <a:latin typeface="Cambria Math" panose="02040503050406030204" pitchFamily="18" charset="0"/>
                        </a:rPr>
                        <m:t>=1+</m:t>
                      </m:r>
                      <m:f>
                        <m:fPr>
                          <m:ctrlPr>
                            <a:rPr lang="pt-BR" sz="2200" i="1" smtClean="0">
                              <a:solidFill>
                                <a:srgbClr val="002060"/>
                              </a:solidFill>
                              <a:latin typeface="Cambria Math" panose="02040503050406030204" pitchFamily="18" charset="0"/>
                            </a:rPr>
                          </m:ctrlPr>
                        </m:fPr>
                        <m:num>
                          <m:r>
                            <a:rPr lang="en-US" sz="2200" b="0" i="1" smtClean="0">
                              <a:solidFill>
                                <a:srgbClr val="002060"/>
                              </a:solidFill>
                              <a:latin typeface="Cambria Math" panose="02040503050406030204" pitchFamily="18" charset="0"/>
                            </a:rPr>
                            <m:t>1</m:t>
                          </m:r>
                        </m:num>
                        <m:den>
                          <m:r>
                            <a:rPr lang="en-US" sz="2200" b="0" i="1" smtClean="0">
                              <a:solidFill>
                                <a:srgbClr val="002060"/>
                              </a:solidFill>
                              <a:latin typeface="Cambria Math" panose="02040503050406030204" pitchFamily="18" charset="0"/>
                            </a:rPr>
                            <m:t>2</m:t>
                          </m:r>
                        </m:den>
                      </m:f>
                      <m:d>
                        <m:dPr>
                          <m:ctrlPr>
                            <a:rPr lang="en-US" sz="2200" b="0" i="1" smtClean="0">
                              <a:solidFill>
                                <a:srgbClr val="002060"/>
                              </a:solidFill>
                              <a:latin typeface="Cambria Math" panose="02040503050406030204" pitchFamily="18" charset="0"/>
                            </a:rPr>
                          </m:ctrlPr>
                        </m:dPr>
                        <m:e>
                          <m:r>
                            <a:rPr lang="en-US" sz="2200" i="1" smtClean="0">
                              <a:solidFill>
                                <a:srgbClr val="002060"/>
                              </a:solidFill>
                              <a:latin typeface="Cambria Math" panose="02040503050406030204" pitchFamily="18" charset="0"/>
                            </a:rPr>
                            <m:t>12</m:t>
                          </m:r>
                          <m:sSup>
                            <m:sSupPr>
                              <m:ctrlPr>
                                <a:rPr lang="en-US" sz="2200" i="1">
                                  <a:solidFill>
                                    <a:srgbClr val="002060"/>
                                  </a:solidFill>
                                  <a:latin typeface="Cambria Math" panose="02040503050406030204" pitchFamily="18" charset="0"/>
                                </a:rPr>
                              </m:ctrlPr>
                            </m:sSupPr>
                            <m:e>
                              <m:r>
                                <a:rPr lang="en-US" sz="2200" i="1">
                                  <a:solidFill>
                                    <a:srgbClr val="002060"/>
                                  </a:solidFill>
                                  <a:latin typeface="Cambria Math" panose="02040503050406030204" pitchFamily="18" charset="0"/>
                                </a:rPr>
                                <m:t>𝑘</m:t>
                              </m:r>
                            </m:e>
                            <m:sup>
                              <m:r>
                                <a:rPr lang="en-US" sz="2200" i="1">
                                  <a:solidFill>
                                    <a:srgbClr val="002060"/>
                                  </a:solidFill>
                                  <a:latin typeface="Cambria Math" panose="02040503050406030204" pitchFamily="18" charset="0"/>
                                </a:rPr>
                                <m:t>2</m:t>
                              </m:r>
                            </m:sup>
                          </m:sSup>
                          <m:sSubSup>
                            <m:sSubSupPr>
                              <m:ctrlPr>
                                <a:rPr lang="el-GR" sz="2200" i="1">
                                  <a:solidFill>
                                    <a:srgbClr val="002060"/>
                                  </a:solidFill>
                                  <a:latin typeface="Cambria Math" panose="02040503050406030204" pitchFamily="18" charset="0"/>
                                  <a:ea typeface="Cambria Math" panose="02040503050406030204" pitchFamily="18" charset="0"/>
                                </a:rPr>
                              </m:ctrlPr>
                            </m:sSubSupPr>
                            <m:e>
                              <m:r>
                                <m:rPr>
                                  <m:sty m:val="p"/>
                                </m:rPr>
                                <a:rPr lang="el-GR" sz="2200" i="1">
                                  <a:solidFill>
                                    <a:srgbClr val="002060"/>
                                  </a:solidFill>
                                  <a:latin typeface="Cambria Math" panose="02040503050406030204" pitchFamily="18" charset="0"/>
                                  <a:ea typeface="Cambria Math" panose="02040503050406030204" pitchFamily="18" charset="0"/>
                                </a:rPr>
                                <m:t>λ</m:t>
                              </m:r>
                            </m:e>
                            <m:sub>
                              <m:r>
                                <a:rPr lang="en-US" sz="2200" i="1">
                                  <a:solidFill>
                                    <a:srgbClr val="002060"/>
                                  </a:solidFill>
                                  <a:latin typeface="Cambria Math" panose="02040503050406030204" pitchFamily="18" charset="0"/>
                                  <a:ea typeface="Cambria Math" panose="02040503050406030204" pitchFamily="18" charset="0"/>
                                </a:rPr>
                                <m:t>𝑑𝑒</m:t>
                              </m:r>
                            </m:sub>
                            <m:sup>
                              <m:r>
                                <a:rPr lang="en-US" sz="2200" i="1">
                                  <a:solidFill>
                                    <a:srgbClr val="002060"/>
                                  </a:solidFill>
                                  <a:latin typeface="Cambria Math" panose="02040503050406030204" pitchFamily="18" charset="0"/>
                                  <a:ea typeface="Cambria Math" panose="02040503050406030204" pitchFamily="18" charset="0"/>
                                </a:rPr>
                                <m:t>2</m:t>
                              </m:r>
                            </m:sup>
                          </m:sSubSup>
                        </m:e>
                      </m:d>
                      <m:r>
                        <a:rPr lang="pt-BR" sz="2200" i="1">
                          <a:solidFill>
                            <a:srgbClr val="002060"/>
                          </a:solidFill>
                          <a:latin typeface="Cambria Math" panose="02040503050406030204" pitchFamily="18" charset="0"/>
                        </a:rPr>
                        <m:t>+</m:t>
                      </m:r>
                      <m:r>
                        <a:rPr lang="en-US" sz="2200" b="0" i="1" smtClean="0">
                          <a:solidFill>
                            <a:srgbClr val="002060"/>
                          </a:solidFill>
                          <a:latin typeface="Cambria Math" panose="02040503050406030204" pitchFamily="18" charset="0"/>
                        </a:rPr>
                        <m:t>……</m:t>
                      </m:r>
                    </m:oMath>
                  </m:oMathPara>
                </a14:m>
                <a:endParaRPr lang="en-US" sz="2200" dirty="0">
                  <a:solidFill>
                    <a:srgbClr val="002060"/>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flipH="1">
                <a:off x="2627290" y="5431367"/>
                <a:ext cx="6110383" cy="726161"/>
              </a:xfrm>
              <a:prstGeom prst="rect">
                <a:avLst/>
              </a:prstGeom>
              <a:blipFill rotWithShape="0">
                <a:blip r:embed="rId7"/>
                <a:stretch>
                  <a:fillRect/>
                </a:stretch>
              </a:blipFill>
            </p:spPr>
            <p:txBody>
              <a:bodyPr/>
              <a:lstStyle/>
              <a:p>
                <a:r>
                  <a:rPr lang="en-US">
                    <a:noFill/>
                  </a:rPr>
                  <a:t> </a:t>
                </a:r>
              </a:p>
            </p:txBody>
          </p:sp>
        </mc:Fallback>
      </mc:AlternateContent>
      <p:sp>
        <p:nvSpPr>
          <p:cNvPr id="10" name="TextBox 9"/>
          <p:cNvSpPr txBox="1"/>
          <p:nvPr/>
        </p:nvSpPr>
        <p:spPr>
          <a:xfrm>
            <a:off x="798490" y="6157528"/>
            <a:ext cx="8474299"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By ignoring higher terms </a:t>
            </a:r>
            <a:r>
              <a:rPr lang="en-US" sz="2400" dirty="0" smtClean="0">
                <a:latin typeface="Times New Roman" panose="02020603050405020304" pitchFamily="18" charset="0"/>
                <a:cs typeface="Times New Roman" panose="02020603050405020304" pitchFamily="18" charset="0"/>
              </a:rPr>
              <a:t>of the </a:t>
            </a:r>
            <a:r>
              <a:rPr lang="en-US" sz="2400" dirty="0" smtClean="0">
                <a:latin typeface="Times New Roman" panose="02020603050405020304" pitchFamily="18" charset="0"/>
                <a:cs typeface="Times New Roman" panose="02020603050405020304" pitchFamily="18" charset="0"/>
              </a:rPr>
              <a:t>above equation we obtain,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997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barn(inVertical)">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8">
                                            <p:txEl>
                                              <p:pRg st="0" end="0"/>
                                            </p:txEl>
                                          </p:spTgt>
                                        </p:tgtEl>
                                        <p:attrNameLst>
                                          <p:attrName>style.visibility</p:attrName>
                                        </p:attrNameLst>
                                      </p:cBhvr>
                                      <p:to>
                                        <p:strVal val="visible"/>
                                      </p:to>
                                    </p:set>
                                    <p:animEffect transition="in" filter="wipe(down)">
                                      <p:cBhvr>
                                        <p:cTn id="38" dur="500"/>
                                        <p:tgtEl>
                                          <p:spTgt spid="8">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Effect transition="in" filter="randombar(horizontal)">
                                      <p:cBhvr>
                                        <p:cTn id="43" dur="500"/>
                                        <p:tgtEl>
                                          <p:spTgt spid="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399</Words>
  <Application>Microsoft Office PowerPoint</Application>
  <PresentationFormat>Widescreen</PresentationFormat>
  <Paragraphs>83</Paragraphs>
  <Slides>10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宋体</vt:lpstr>
      <vt:lpstr>Arial</vt:lpstr>
      <vt:lpstr>Calibri</vt:lpstr>
      <vt:lpstr>Calibri Light</vt:lpstr>
      <vt:lpstr>Cambria Math</vt:lpstr>
      <vt:lpstr>Times New Roman</vt:lpstr>
      <vt:lpstr>Office Theme</vt:lpstr>
      <vt:lpstr>Equation.KSEE3</vt:lpstr>
      <vt:lpstr>Kinetic Theory  (Part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dc:creator>
  <cp:lastModifiedBy>pu</cp:lastModifiedBy>
  <cp:revision>37</cp:revision>
  <dcterms:created xsi:type="dcterms:W3CDTF">2020-05-01T00:26:40Z</dcterms:created>
  <dcterms:modified xsi:type="dcterms:W3CDTF">2020-05-01T12:08:47Z</dcterms:modified>
</cp:coreProperties>
</file>